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71" r:id="rId13"/>
    <p:sldId id="272" r:id="rId1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D8930-F677-4684-87E7-26098E1BB40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DE3BBC-5B81-4BB2-BD78-6420691FA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ED0C57E2-D292-4ABE-B37E-F952E59109DC}"/>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276B7D1B-1DC0-4EC8-8D45-BD4A4ECDC3D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97369D9-C5E0-4FB5-950E-C058B4DA4BDB}"/>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43007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FF21E-1D7A-4FAE-B0D0-9824CBDE3A1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53EB7B8-842E-41E4-A4F4-E285E26019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F75416-D93B-4858-A7FB-E768E7C32ACB}"/>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684427B5-35C8-44C1-8538-7CF146804CA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9AD704B-0BC9-4513-802E-F516A9490481}"/>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1721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54F2C9-007E-40BC-832E-DF65D9CEE7C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13BA7D9-AFA6-4A3E-B850-69D25443719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7CA72A2-6FE1-4E0D-93F0-6EDB6B8D8A37}"/>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90764C78-5B0C-415A-A514-E3267E1747C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AF64435-E9FB-40B9-8486-34AFE9D21D93}"/>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158815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A3346-C42D-4F26-9FB9-0A80C57FAEA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E2A928D-E284-43CA-BFB3-8150ED6316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49AA1C2-A127-4F23-9062-E0C0BAA35874}"/>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B646001A-1A23-49CB-B22F-07CBCF6A00A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7E45C9A-E892-4075-8942-B3ACAE6889F2}"/>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118879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3AACD-1F50-4616-BF65-C1F5559C1E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E3B8E391-78B3-445A-85F9-1CB3AB5B9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33EA584-FD0A-4E55-8958-7D81298EE8B4}"/>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DE9C4945-A235-4D37-B7D5-EBC0D1E2503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F092308-A34D-445E-8C91-3338FE5FC726}"/>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406133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EA4FA-AB84-44BC-A5E5-F50FC7C919B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204D4F9-0DA0-4E2E-B59D-C6967A4973B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EA99CC4-137A-4931-BA4A-59E4941EB8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817BCA3-8FBA-4589-B03C-5C02350E480E}"/>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6" name="Espace réservé du pied de page 5">
            <a:extLst>
              <a:ext uri="{FF2B5EF4-FFF2-40B4-BE49-F238E27FC236}">
                <a16:creationId xmlns:a16="http://schemas.microsoft.com/office/drawing/2014/main" id="{124EDED8-1FF3-4296-882B-6C05C020A91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CAB71EF-EEE3-4C40-948B-EBB79FA2660D}"/>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31079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65B51-EF37-4385-A5D8-38F2476F0AA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C468876-0AA0-4E63-9560-4F2D8AE23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9AA6C1-7DFF-4ADE-B837-BA57FBAFB3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7BADF222-8442-4DE6-A543-E48AC5C64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A430367-77B0-43B7-BCC3-460C1C5E31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10E4E69-0967-447D-985A-DAE55B30AC96}"/>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8" name="Espace réservé du pied de page 7">
            <a:extLst>
              <a:ext uri="{FF2B5EF4-FFF2-40B4-BE49-F238E27FC236}">
                <a16:creationId xmlns:a16="http://schemas.microsoft.com/office/drawing/2014/main" id="{7DCCB2E7-BF2E-4A19-B042-63332F1F46BA}"/>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B7F555F4-993F-49C2-990A-E4E23962CE26}"/>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398606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B7C7F-6183-4E3B-BCEF-CCBBD437810D}"/>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FD1A263D-B4E0-4C36-9790-A4C013C6DF50}"/>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4" name="Espace réservé du pied de page 3">
            <a:extLst>
              <a:ext uri="{FF2B5EF4-FFF2-40B4-BE49-F238E27FC236}">
                <a16:creationId xmlns:a16="http://schemas.microsoft.com/office/drawing/2014/main" id="{5781559B-4DA7-4582-B326-F70BF38E81C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59949B7E-B8FD-43B0-8AB6-081224DD5D44}"/>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216451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6D860A-F56A-4C1F-8F72-897932FD40A4}"/>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3" name="Espace réservé du pied de page 2">
            <a:extLst>
              <a:ext uri="{FF2B5EF4-FFF2-40B4-BE49-F238E27FC236}">
                <a16:creationId xmlns:a16="http://schemas.microsoft.com/office/drawing/2014/main" id="{2AB1BAD2-2C07-47F2-9192-4C9B3CB4AB9B}"/>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F9C0CE31-ABF8-4368-BA21-6ADCCE4A0995}"/>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277641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95FD7-2565-4D2F-AD9A-1E2F82D5AB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DA5EC04C-D369-4A57-9612-A1EEBAE2B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548280E-5FDB-4D24-A8D6-3263D27C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C93C571-EB13-4FB7-A4FF-C3C8F6404865}"/>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6" name="Espace réservé du pied de page 5">
            <a:extLst>
              <a:ext uri="{FF2B5EF4-FFF2-40B4-BE49-F238E27FC236}">
                <a16:creationId xmlns:a16="http://schemas.microsoft.com/office/drawing/2014/main" id="{4CF02717-B6DB-480E-AE94-4BCCC019985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AB45BF9-E151-4BFE-B8CD-5308B9DF49C9}"/>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255787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212D9-1D6F-49F6-BB33-B878EFB326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05AA42F-83D6-45C5-855C-944DB3CD1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672BA71-8B3C-43A9-B1C9-C286F867B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CB12E7-3EA6-404D-99AB-02C7C0196908}"/>
              </a:ext>
            </a:extLst>
          </p:cNvPr>
          <p:cNvSpPr>
            <a:spLocks noGrp="1"/>
          </p:cNvSpPr>
          <p:nvPr>
            <p:ph type="dt" sz="half" idx="10"/>
          </p:nvPr>
        </p:nvSpPr>
        <p:spPr/>
        <p:txBody>
          <a:bodyPr/>
          <a:lstStyle/>
          <a:p>
            <a:fld id="{E8741F53-EFCB-4157-ACF1-34027EBB7C17}" type="datetimeFigureOut">
              <a:rPr lang="fr-BE" smtClean="0"/>
              <a:t>30/01/2025</a:t>
            </a:fld>
            <a:endParaRPr lang="fr-BE"/>
          </a:p>
        </p:txBody>
      </p:sp>
      <p:sp>
        <p:nvSpPr>
          <p:cNvPr id="6" name="Espace réservé du pied de page 5">
            <a:extLst>
              <a:ext uri="{FF2B5EF4-FFF2-40B4-BE49-F238E27FC236}">
                <a16:creationId xmlns:a16="http://schemas.microsoft.com/office/drawing/2014/main" id="{0C196F45-9E76-4B3B-B7E9-2A0F24437EF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E6BCFBF-C418-4F8B-9200-79022481EB7C}"/>
              </a:ext>
            </a:extLst>
          </p:cNvPr>
          <p:cNvSpPr>
            <a:spLocks noGrp="1"/>
          </p:cNvSpPr>
          <p:nvPr>
            <p:ph type="sldNum" sz="quarter" idx="12"/>
          </p:nvPr>
        </p:nvSpPr>
        <p:spPr/>
        <p:txBody>
          <a:bodyPr/>
          <a:lstStyle/>
          <a:p>
            <a:fld id="{8416B36E-F7D6-4D95-BF5E-C4429B2E649B}" type="slidenum">
              <a:rPr lang="fr-BE" smtClean="0"/>
              <a:t>‹N°›</a:t>
            </a:fld>
            <a:endParaRPr lang="fr-BE"/>
          </a:p>
        </p:txBody>
      </p:sp>
    </p:spTree>
    <p:extLst>
      <p:ext uri="{BB962C8B-B14F-4D97-AF65-F5344CB8AC3E}">
        <p14:creationId xmlns:p14="http://schemas.microsoft.com/office/powerpoint/2010/main" val="221850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3ED0A4-40F2-462B-8513-F42940318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5C83F52-1203-4A76-8AC2-A315C1DB1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DA0E411-81C0-49CC-ADB2-39176BBA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1F53-EFCB-4157-ACF1-34027EBB7C17}" type="datetimeFigureOut">
              <a:rPr lang="fr-BE" smtClean="0"/>
              <a:t>30/01/2025</a:t>
            </a:fld>
            <a:endParaRPr lang="fr-BE"/>
          </a:p>
        </p:txBody>
      </p:sp>
      <p:sp>
        <p:nvSpPr>
          <p:cNvPr id="5" name="Espace réservé du pied de page 4">
            <a:extLst>
              <a:ext uri="{FF2B5EF4-FFF2-40B4-BE49-F238E27FC236}">
                <a16:creationId xmlns:a16="http://schemas.microsoft.com/office/drawing/2014/main" id="{DCF3EC4F-59DF-451A-A337-E56671BC4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E163B81-7075-4ECD-B287-F97CDDD57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B36E-F7D6-4D95-BF5E-C4429B2E649B}" type="slidenum">
              <a:rPr lang="fr-BE" smtClean="0"/>
              <a:t>‹N°›</a:t>
            </a:fld>
            <a:endParaRPr lang="fr-BE"/>
          </a:p>
        </p:txBody>
      </p:sp>
    </p:spTree>
    <p:extLst>
      <p:ext uri="{BB962C8B-B14F-4D97-AF65-F5344CB8AC3E}">
        <p14:creationId xmlns:p14="http://schemas.microsoft.com/office/powerpoint/2010/main" val="253515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3300AB-F8D9-42AA-B446-3C9852862F17}"/>
              </a:ext>
            </a:extLst>
          </p:cNvPr>
          <p:cNvSpPr>
            <a:spLocks noGrp="1"/>
          </p:cNvSpPr>
          <p:nvPr>
            <p:ph type="ctrTitle"/>
          </p:nvPr>
        </p:nvSpPr>
        <p:spPr>
          <a:xfrm>
            <a:off x="5021821" y="3812954"/>
            <a:ext cx="6465287" cy="1516014"/>
          </a:xfrm>
        </p:spPr>
        <p:txBody>
          <a:bodyPr>
            <a:normAutofit/>
          </a:bodyPr>
          <a:lstStyle/>
          <a:p>
            <a:pPr algn="l"/>
            <a:r>
              <a:rPr lang="fr-BE" sz="3400">
                <a:solidFill>
                  <a:srgbClr val="FFFFFF"/>
                </a:solidFill>
              </a:rPr>
              <a:t>Projet d’accueil et d’intégration des élèves primo-arrivants ou assimilés</a:t>
            </a:r>
          </a:p>
        </p:txBody>
      </p:sp>
      <p:sp>
        <p:nvSpPr>
          <p:cNvPr id="3" name="Sous-titre 2">
            <a:extLst>
              <a:ext uri="{FF2B5EF4-FFF2-40B4-BE49-F238E27FC236}">
                <a16:creationId xmlns:a16="http://schemas.microsoft.com/office/drawing/2014/main" id="{5C615163-7BAD-4BFA-81EA-1A88A5F65B9E}"/>
              </a:ext>
            </a:extLst>
          </p:cNvPr>
          <p:cNvSpPr>
            <a:spLocks noGrp="1"/>
          </p:cNvSpPr>
          <p:nvPr>
            <p:ph type="subTitle" idx="1"/>
          </p:nvPr>
        </p:nvSpPr>
        <p:spPr>
          <a:xfrm>
            <a:off x="5021821" y="5550568"/>
            <a:ext cx="6465286" cy="602551"/>
          </a:xfrm>
        </p:spPr>
        <p:txBody>
          <a:bodyPr>
            <a:normAutofit/>
          </a:bodyPr>
          <a:lstStyle/>
          <a:p>
            <a:pPr algn="l"/>
            <a:r>
              <a:rPr lang="fr-BE" sz="2000">
                <a:solidFill>
                  <a:srgbClr val="E0E374"/>
                </a:solidFill>
              </a:rPr>
              <a:t>Athénée Royal Mons 1 Section fondamentale</a:t>
            </a:r>
          </a:p>
        </p:txBody>
      </p:sp>
      <p:cxnSp>
        <p:nvCxnSpPr>
          <p:cNvPr id="25" name="Straight Connector 2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ersonne, fille, extérieur, enfant&#10;&#10;Description générée automatiquement">
            <a:extLst>
              <a:ext uri="{FF2B5EF4-FFF2-40B4-BE49-F238E27FC236}">
                <a16:creationId xmlns:a16="http://schemas.microsoft.com/office/drawing/2014/main" id="{673EF9AC-C29C-4572-8FBA-2B40F9F296FD}"/>
              </a:ext>
            </a:extLst>
          </p:cNvPr>
          <p:cNvPicPr>
            <a:picLocks noChangeAspect="1"/>
          </p:cNvPicPr>
          <p:nvPr/>
        </p:nvPicPr>
        <p:blipFill rotWithShape="1">
          <a:blip r:embed="rId2">
            <a:extLst>
              <a:ext uri="{28A0092B-C50C-407E-A947-70E740481C1C}">
                <a14:useLocalDpi xmlns:a14="http://schemas.microsoft.com/office/drawing/2010/main" val="0"/>
              </a:ext>
            </a:extLst>
          </a:blip>
          <a:srcRect l="30154" r="26832"/>
          <a:stretch/>
        </p:blipFill>
        <p:spPr>
          <a:xfrm>
            <a:off x="317635" y="321733"/>
            <a:ext cx="4160452" cy="6214534"/>
          </a:xfrm>
          <a:prstGeom prst="rect">
            <a:avLst/>
          </a:prstGeom>
          <a:solidFill>
            <a:schemeClr val="bg1"/>
          </a:solidFill>
        </p:spPr>
      </p:pic>
      <p:pic>
        <p:nvPicPr>
          <p:cNvPr id="7" name="Image 6">
            <a:extLst>
              <a:ext uri="{FF2B5EF4-FFF2-40B4-BE49-F238E27FC236}">
                <a16:creationId xmlns:a16="http://schemas.microsoft.com/office/drawing/2014/main" id="{105CBB4D-0899-49E7-A55F-91480AD7C1FB}"/>
              </a:ext>
            </a:extLst>
          </p:cNvPr>
          <p:cNvPicPr>
            <a:picLocks noChangeAspect="1"/>
          </p:cNvPicPr>
          <p:nvPr/>
        </p:nvPicPr>
        <p:blipFill rotWithShape="1">
          <a:blip r:embed="rId3">
            <a:extLst>
              <a:ext uri="{28A0092B-C50C-407E-A947-70E740481C1C}">
                <a14:useLocalDpi xmlns:a14="http://schemas.microsoft.com/office/drawing/2010/main" val="0"/>
              </a:ext>
            </a:extLst>
          </a:blip>
          <a:srcRect r="2" b="2501"/>
          <a:stretch/>
        </p:blipFill>
        <p:spPr>
          <a:xfrm>
            <a:off x="4654296" y="299363"/>
            <a:ext cx="7217085" cy="3008188"/>
          </a:xfrm>
          <a:prstGeom prst="rect">
            <a:avLst/>
          </a:prstGeom>
        </p:spPr>
      </p:pic>
    </p:spTree>
    <p:extLst>
      <p:ext uri="{BB962C8B-B14F-4D97-AF65-F5344CB8AC3E}">
        <p14:creationId xmlns:p14="http://schemas.microsoft.com/office/powerpoint/2010/main" val="402408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fficher l’image source">
            <a:extLst>
              <a:ext uri="{FF2B5EF4-FFF2-40B4-BE49-F238E27FC236}">
                <a16:creationId xmlns:a16="http://schemas.microsoft.com/office/drawing/2014/main" id="{2E0BBB62-6A7B-4BAC-94FA-85376835E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27"/>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137"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9D514BEA-1D2F-4EBB-9285-779B584559A0}"/>
              </a:ext>
            </a:extLst>
          </p:cNvPr>
          <p:cNvSpPr txBox="1"/>
          <p:nvPr/>
        </p:nvSpPr>
        <p:spPr>
          <a:xfrm>
            <a:off x="6379925" y="1761882"/>
            <a:ext cx="5398839" cy="435854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Les enfants </a:t>
            </a:r>
            <a:r>
              <a:rPr lang="en-US" sz="2000" dirty="0" err="1"/>
              <a:t>sont</a:t>
            </a:r>
            <a:r>
              <a:rPr lang="en-US" sz="2000" dirty="0"/>
              <a:t> </a:t>
            </a:r>
            <a:r>
              <a:rPr lang="en-US" sz="2000" dirty="0" err="1"/>
              <a:t>regroupés</a:t>
            </a:r>
            <a:r>
              <a:rPr lang="en-US" sz="2000" dirty="0"/>
              <a:t> par </a:t>
            </a:r>
            <a:r>
              <a:rPr lang="en-US" sz="2000" dirty="0" err="1"/>
              <a:t>groupe</a:t>
            </a:r>
            <a:r>
              <a:rPr lang="en-US" sz="2000" dirty="0"/>
              <a:t> </a:t>
            </a:r>
            <a:r>
              <a:rPr lang="en-US" sz="2000" dirty="0" err="1"/>
              <a:t>d’âge</a:t>
            </a:r>
            <a:r>
              <a:rPr lang="en-US" sz="2000" dirty="0"/>
              <a:t> </a:t>
            </a:r>
            <a:r>
              <a:rPr lang="en-US" sz="2000" dirty="0" err="1"/>
              <a:t>ou</a:t>
            </a:r>
            <a:r>
              <a:rPr lang="en-US" sz="2000" dirty="0"/>
              <a:t> de </a:t>
            </a:r>
            <a:r>
              <a:rPr lang="en-US" sz="2000" dirty="0" err="1"/>
              <a:t>niveau</a:t>
            </a:r>
            <a:r>
              <a:rPr lang="en-US" sz="2000" dirty="0"/>
              <a:t> pour les </a:t>
            </a:r>
            <a:r>
              <a:rPr lang="en-US" sz="2000" dirty="0" err="1"/>
              <a:t>rituels</a:t>
            </a:r>
            <a:r>
              <a:rPr lang="en-US" sz="2000" dirty="0"/>
              <a:t> et les ateliers </a:t>
            </a:r>
            <a:r>
              <a:rPr lang="en-US" sz="2000" dirty="0" err="1"/>
              <a:t>chaque</a:t>
            </a:r>
            <a:r>
              <a:rPr lang="en-US" sz="2000" dirty="0"/>
              <a:t> </a:t>
            </a:r>
            <a:r>
              <a:rPr lang="en-US" sz="2000" dirty="0" err="1"/>
              <a:t>jours</a:t>
            </a:r>
            <a:r>
              <a:rPr lang="en-US" sz="2000" dirty="0"/>
              <a:t> </a:t>
            </a:r>
            <a:r>
              <a:rPr lang="en-US" sz="2000" dirty="0" err="1"/>
              <a:t>sauf</a:t>
            </a:r>
            <a:r>
              <a:rPr lang="en-US" sz="2000" dirty="0"/>
              <a:t> le </a:t>
            </a:r>
            <a:r>
              <a:rPr lang="en-US" sz="2000" dirty="0" err="1"/>
              <a:t>mercredi</a:t>
            </a:r>
            <a:r>
              <a:rPr lang="en-US" sz="2000" dirty="0"/>
              <a:t>, Les </a:t>
            </a:r>
            <a:r>
              <a:rPr lang="en-US" sz="2000" dirty="0" err="1"/>
              <a:t>périodes</a:t>
            </a:r>
            <a:r>
              <a:rPr lang="en-US" sz="2000" dirty="0"/>
              <a:t> </a:t>
            </a:r>
            <a:r>
              <a:rPr lang="en-US" sz="2000" dirty="0" err="1"/>
              <a:t>fla</a:t>
            </a:r>
            <a:r>
              <a:rPr lang="en-US" sz="2000" dirty="0"/>
              <a:t> </a:t>
            </a:r>
            <a:r>
              <a:rPr lang="en-US" sz="2000" dirty="0" err="1"/>
              <a:t>sont</a:t>
            </a:r>
            <a:r>
              <a:rPr lang="en-US" sz="2000" dirty="0"/>
              <a:t> </a:t>
            </a:r>
            <a:r>
              <a:rPr lang="en-US" sz="2000" dirty="0" err="1"/>
              <a:t>englobées</a:t>
            </a:r>
            <a:r>
              <a:rPr lang="en-US" sz="2000" dirty="0"/>
              <a:t> dans </a:t>
            </a:r>
            <a:r>
              <a:rPr lang="en-US" sz="2000" dirty="0" err="1"/>
              <a:t>l’organization</a:t>
            </a:r>
            <a:r>
              <a:rPr lang="en-US" sz="2000" dirty="0"/>
              <a:t>,</a:t>
            </a:r>
          </a:p>
          <a:p>
            <a:pPr>
              <a:lnSpc>
                <a:spcPct val="90000"/>
              </a:lnSpc>
              <a:spcAft>
                <a:spcPts val="600"/>
              </a:spcAft>
            </a:pPr>
            <a:r>
              <a:rPr lang="en-US" sz="2000" dirty="0"/>
              <a:t>En </a:t>
            </a:r>
            <a:r>
              <a:rPr lang="en-US" sz="2000" dirty="0" err="1"/>
              <a:t>effet</a:t>
            </a:r>
            <a:r>
              <a:rPr lang="en-US" sz="2000" dirty="0"/>
              <a:t> les </a:t>
            </a:r>
            <a:r>
              <a:rPr lang="en-US" sz="2000" dirty="0" err="1"/>
              <a:t>élèves</a:t>
            </a:r>
            <a:r>
              <a:rPr lang="en-US" sz="2000" dirty="0"/>
              <a:t> Fla </a:t>
            </a:r>
            <a:r>
              <a:rPr lang="en-US" sz="2000" dirty="0" err="1"/>
              <a:t>rejoignent</a:t>
            </a:r>
            <a:r>
              <a:rPr lang="en-US" sz="2000" dirty="0"/>
              <a:t> la </a:t>
            </a:r>
            <a:r>
              <a:rPr lang="en-US" sz="2000" dirty="0" err="1"/>
              <a:t>classe</a:t>
            </a:r>
            <a:r>
              <a:rPr lang="en-US" sz="2000" dirty="0"/>
              <a:t> et </a:t>
            </a:r>
            <a:r>
              <a:rPr lang="en-US" sz="2000" dirty="0" err="1"/>
              <a:t>s’intègrent</a:t>
            </a:r>
            <a:r>
              <a:rPr lang="en-US" sz="2000" dirty="0"/>
              <a:t> aux ateliers </a:t>
            </a:r>
            <a:r>
              <a:rPr lang="en-US" sz="2000" dirty="0" err="1"/>
              <a:t>réalisés</a:t>
            </a:r>
            <a:r>
              <a:rPr lang="en-US" sz="2000" dirty="0"/>
              <a:t> par le </a:t>
            </a:r>
            <a:r>
              <a:rPr lang="en-US" sz="2000" dirty="0" err="1"/>
              <a:t>professeur</a:t>
            </a:r>
            <a:r>
              <a:rPr lang="en-US" sz="2000" dirty="0"/>
              <a:t> </a:t>
            </a:r>
            <a:r>
              <a:rPr lang="en-US" sz="2000" dirty="0" err="1"/>
              <a:t>Daspa</a:t>
            </a:r>
            <a:r>
              <a:rPr lang="en-US" sz="2000" dirty="0"/>
              <a:t> </a:t>
            </a:r>
            <a:r>
              <a:rPr lang="en-US" sz="2000" dirty="0" err="1"/>
              <a:t>selon</a:t>
            </a:r>
            <a:r>
              <a:rPr lang="en-US" sz="2000" dirty="0"/>
              <a:t> </a:t>
            </a:r>
            <a:r>
              <a:rPr lang="en-US" sz="2000" dirty="0" err="1"/>
              <a:t>leurs</a:t>
            </a:r>
            <a:r>
              <a:rPr lang="en-US" sz="2000" dirty="0"/>
              <a:t> </a:t>
            </a:r>
            <a:r>
              <a:rPr lang="en-US" sz="2000" dirty="0" err="1"/>
              <a:t>besoins</a:t>
            </a:r>
            <a:endParaRPr lang="en-US" sz="2000" dirty="0"/>
          </a:p>
          <a:p>
            <a:pPr indent="-228600">
              <a:lnSpc>
                <a:spcPct val="90000"/>
              </a:lnSpc>
              <a:spcAft>
                <a:spcPts val="600"/>
              </a:spcAft>
              <a:buFont typeface="Arial" panose="020B0604020202020204" pitchFamily="34" charset="0"/>
              <a:buChar char="•"/>
            </a:pPr>
            <a:r>
              <a:rPr lang="en-US" sz="2000" dirty="0"/>
              <a:t>Un après-midi par </a:t>
            </a:r>
            <a:r>
              <a:rPr lang="en-US" sz="2000" dirty="0" err="1"/>
              <a:t>semaine</a:t>
            </a:r>
            <a:r>
              <a:rPr lang="en-US" sz="2000" dirty="0"/>
              <a:t>, les </a:t>
            </a:r>
            <a:r>
              <a:rPr lang="en-US" sz="2000" dirty="0" err="1"/>
              <a:t>périodes</a:t>
            </a:r>
            <a:r>
              <a:rPr lang="en-US" sz="2000" dirty="0"/>
              <a:t> </a:t>
            </a:r>
            <a:r>
              <a:rPr lang="en-US" sz="2000" dirty="0" err="1"/>
              <a:t>sont</a:t>
            </a:r>
            <a:r>
              <a:rPr lang="en-US" sz="2000" dirty="0"/>
              <a:t> </a:t>
            </a:r>
            <a:r>
              <a:rPr lang="en-US" sz="2000" dirty="0" err="1"/>
              <a:t>utilisées</a:t>
            </a:r>
            <a:r>
              <a:rPr lang="en-US" sz="2000" dirty="0"/>
              <a:t> à la </a:t>
            </a:r>
            <a:r>
              <a:rPr lang="en-US" sz="2000" dirty="0" err="1"/>
              <a:t>préparation</a:t>
            </a:r>
            <a:r>
              <a:rPr lang="en-US" sz="2000" dirty="0"/>
              <a:t> au CEB des </a:t>
            </a:r>
            <a:r>
              <a:rPr lang="en-US" sz="2000" dirty="0" err="1"/>
              <a:t>élèves</a:t>
            </a:r>
            <a:r>
              <a:rPr lang="en-US" sz="2000" dirty="0"/>
              <a:t> </a:t>
            </a:r>
            <a:r>
              <a:rPr lang="en-US" sz="2000" dirty="0" err="1"/>
              <a:t>Daspa</a:t>
            </a:r>
            <a:r>
              <a:rPr lang="en-US" sz="2000" dirty="0"/>
              <a:t> qui </a:t>
            </a:r>
            <a:r>
              <a:rPr lang="en-US" sz="2000" dirty="0" err="1"/>
              <a:t>ont</a:t>
            </a:r>
            <a:r>
              <a:rPr lang="en-US" sz="2000" dirty="0"/>
              <a:t> </a:t>
            </a:r>
            <a:r>
              <a:rPr lang="en-US" sz="2000" dirty="0" err="1"/>
              <a:t>l’âge</a:t>
            </a:r>
            <a:r>
              <a:rPr lang="en-US" sz="2000" dirty="0"/>
              <a:t> d’être </a:t>
            </a:r>
            <a:r>
              <a:rPr lang="en-US" sz="2000" dirty="0" err="1"/>
              <a:t>en</a:t>
            </a:r>
            <a:r>
              <a:rPr lang="en-US" sz="2000" dirty="0"/>
              <a:t> 6ème </a:t>
            </a:r>
            <a:r>
              <a:rPr lang="en-US" sz="2000" dirty="0" err="1"/>
              <a:t>primaire</a:t>
            </a:r>
            <a:r>
              <a:rPr lang="en-US" sz="2000" dirty="0"/>
              <a:t>.</a:t>
            </a:r>
          </a:p>
          <a:p>
            <a:pPr indent="-228600">
              <a:lnSpc>
                <a:spcPct val="90000"/>
              </a:lnSpc>
              <a:spcAft>
                <a:spcPts val="600"/>
              </a:spcAft>
              <a:buFont typeface="Arial" panose="020B0604020202020204" pitchFamily="34" charset="0"/>
              <a:buChar char="•"/>
            </a:pPr>
            <a:endParaRPr lang="en-US" sz="2000" dirty="0"/>
          </a:p>
        </p:txBody>
      </p:sp>
      <p:sp>
        <p:nvSpPr>
          <p:cNvPr id="3" name="ZoneTexte 2">
            <a:extLst>
              <a:ext uri="{FF2B5EF4-FFF2-40B4-BE49-F238E27FC236}">
                <a16:creationId xmlns:a16="http://schemas.microsoft.com/office/drawing/2014/main" id="{3C35A41C-005C-4564-A9A9-9C2F7FB40C36}"/>
              </a:ext>
            </a:extLst>
          </p:cNvPr>
          <p:cNvSpPr txBox="1"/>
          <p:nvPr/>
        </p:nvSpPr>
        <p:spPr>
          <a:xfrm>
            <a:off x="6437745" y="397164"/>
            <a:ext cx="5283200" cy="424732"/>
          </a:xfrm>
          <a:prstGeom prst="rect">
            <a:avLst/>
          </a:prstGeom>
          <a:noFill/>
        </p:spPr>
        <p:txBody>
          <a:bodyPr wrap="square" rtlCol="0">
            <a:spAutoFit/>
          </a:bodyPr>
          <a:lstStyle/>
          <a:p>
            <a:pPr>
              <a:lnSpc>
                <a:spcPct val="90000"/>
              </a:lnSpc>
              <a:spcAft>
                <a:spcPts val="600"/>
              </a:spcAft>
            </a:pPr>
            <a:r>
              <a:rPr lang="en-US" sz="2400" dirty="0"/>
              <a:t>12 </a:t>
            </a:r>
            <a:r>
              <a:rPr lang="en-US" sz="2400" dirty="0" err="1"/>
              <a:t>périodes</a:t>
            </a:r>
            <a:r>
              <a:rPr lang="en-US" sz="2400" dirty="0"/>
              <a:t> </a:t>
            </a:r>
            <a:r>
              <a:rPr lang="en-US" sz="2400" dirty="0" err="1"/>
              <a:t>Daspa</a:t>
            </a:r>
            <a:r>
              <a:rPr lang="en-US" sz="2400" dirty="0"/>
              <a:t> + les </a:t>
            </a:r>
            <a:r>
              <a:rPr lang="en-US" sz="2400" dirty="0" err="1"/>
              <a:t>périodes</a:t>
            </a:r>
            <a:r>
              <a:rPr lang="en-US" sz="2400" dirty="0"/>
              <a:t> Fla</a:t>
            </a:r>
          </a:p>
        </p:txBody>
      </p:sp>
    </p:spTree>
    <p:extLst>
      <p:ext uri="{BB962C8B-B14F-4D97-AF65-F5344CB8AC3E}">
        <p14:creationId xmlns:p14="http://schemas.microsoft.com/office/powerpoint/2010/main" val="331371441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74" name="Freeform: Shape 85">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170" name="Picture 2" descr="Afficher l’image source">
            <a:extLst>
              <a:ext uri="{FF2B5EF4-FFF2-40B4-BE49-F238E27FC236}">
                <a16:creationId xmlns:a16="http://schemas.microsoft.com/office/drawing/2014/main" id="{78B2CB26-3697-4BE9-B909-A854B0A74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8" r="5168" b="2"/>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4A582BE-DA57-4E10-AE9F-1AF8A688F9ED}"/>
              </a:ext>
            </a:extLst>
          </p:cNvPr>
          <p:cNvSpPr txBox="1"/>
          <p:nvPr/>
        </p:nvSpPr>
        <p:spPr>
          <a:xfrm>
            <a:off x="6289158" y="2279018"/>
            <a:ext cx="5259714" cy="3375920"/>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sz="2400" dirty="0"/>
              <a:t>Formations à </a:t>
            </a:r>
            <a:r>
              <a:rPr lang="en-US" sz="2400" dirty="0" err="1"/>
              <a:t>suivre</a:t>
            </a:r>
            <a:r>
              <a:rPr lang="en-US" sz="2400" dirty="0"/>
              <a:t> pour </a:t>
            </a:r>
            <a:r>
              <a:rPr lang="en-US" sz="2400" dirty="0" err="1"/>
              <a:t>enseigner</a:t>
            </a:r>
            <a:r>
              <a:rPr lang="en-US" sz="2400" dirty="0"/>
              <a:t> </a:t>
            </a:r>
            <a:r>
              <a:rPr lang="en-US" sz="2400" dirty="0" err="1"/>
              <a:t>en</a:t>
            </a:r>
            <a:r>
              <a:rPr lang="en-US" sz="2400" dirty="0"/>
              <a:t> DASPA/Fla</a:t>
            </a:r>
          </a:p>
          <a:p>
            <a:pPr indent="-228600">
              <a:lnSpc>
                <a:spcPct val="90000"/>
              </a:lnSpc>
              <a:spcBef>
                <a:spcPct val="0"/>
              </a:spcBef>
              <a:spcAft>
                <a:spcPts val="600"/>
              </a:spcAft>
              <a:buFont typeface="Arial" panose="020B0604020202020204" pitchFamily="34" charset="0"/>
              <a:buChar char="•"/>
            </a:pPr>
            <a:endParaRPr lang="en-US" dirty="0"/>
          </a:p>
          <a:p>
            <a:pPr indent="-228600">
              <a:lnSpc>
                <a:spcPct val="90000"/>
              </a:lnSpc>
              <a:spcBef>
                <a:spcPct val="0"/>
              </a:spcBef>
              <a:spcAft>
                <a:spcPts val="600"/>
              </a:spcAft>
              <a:buFont typeface="Arial" panose="020B0604020202020204" pitchFamily="34" charset="0"/>
              <a:buChar char="•"/>
            </a:pPr>
            <a:r>
              <a:rPr lang="en-US" dirty="0" err="1"/>
              <a:t>Enseigner</a:t>
            </a:r>
            <a:r>
              <a:rPr lang="en-US" dirty="0"/>
              <a:t> dans un </a:t>
            </a:r>
            <a:r>
              <a:rPr lang="en-US" dirty="0" err="1"/>
              <a:t>dispositif</a:t>
            </a:r>
            <a:r>
              <a:rPr lang="en-US" dirty="0"/>
              <a:t> Fla </a:t>
            </a:r>
          </a:p>
          <a:p>
            <a:pPr indent="-228600">
              <a:lnSpc>
                <a:spcPct val="90000"/>
              </a:lnSpc>
              <a:spcBef>
                <a:spcPct val="0"/>
              </a:spcBef>
              <a:spcAft>
                <a:spcPts val="600"/>
              </a:spcAft>
              <a:buFont typeface="Arial" panose="020B0604020202020204" pitchFamily="34" charset="0"/>
              <a:buChar char="•"/>
            </a:pPr>
            <a:r>
              <a:rPr lang="en-US" dirty="0" err="1"/>
              <a:t>Enseigner</a:t>
            </a:r>
            <a:r>
              <a:rPr lang="en-US" dirty="0"/>
              <a:t> dans un </a:t>
            </a:r>
            <a:r>
              <a:rPr lang="en-US" dirty="0" err="1"/>
              <a:t>dispositif</a:t>
            </a:r>
            <a:r>
              <a:rPr lang="en-US" dirty="0"/>
              <a:t> </a:t>
            </a:r>
            <a:r>
              <a:rPr lang="en-US" dirty="0" err="1"/>
              <a:t>Daspa</a:t>
            </a:r>
            <a:r>
              <a:rPr lang="en-US" dirty="0"/>
              <a:t> </a:t>
            </a:r>
          </a:p>
          <a:p>
            <a:pPr indent="-228600">
              <a:lnSpc>
                <a:spcPct val="90000"/>
              </a:lnSpc>
              <a:spcBef>
                <a:spcPct val="0"/>
              </a:spcBef>
              <a:spcAft>
                <a:spcPts val="600"/>
              </a:spcAft>
              <a:buFont typeface="Arial" panose="020B0604020202020204" pitchFamily="34" charset="0"/>
              <a:buChar char="•"/>
            </a:pPr>
            <a:r>
              <a:rPr lang="en-US" dirty="0"/>
              <a:t>Le tronc </a:t>
            </a:r>
            <a:r>
              <a:rPr lang="en-US" dirty="0" err="1"/>
              <a:t>commun</a:t>
            </a:r>
            <a:r>
              <a:rPr lang="en-US" dirty="0"/>
              <a:t> et les nouveaux </a:t>
            </a:r>
            <a:r>
              <a:rPr lang="en-US" dirty="0" err="1"/>
              <a:t>référentiels</a:t>
            </a:r>
            <a:endParaRPr lang="en-US" dirty="0"/>
          </a:p>
          <a:p>
            <a:pPr indent="-228600">
              <a:lnSpc>
                <a:spcPct val="90000"/>
              </a:lnSpc>
              <a:spcBef>
                <a:spcPct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6700726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intérieur, habits, personne, table&#10;&#10;Description générée automatiquement">
            <a:extLst>
              <a:ext uri="{FF2B5EF4-FFF2-40B4-BE49-F238E27FC236}">
                <a16:creationId xmlns:a16="http://schemas.microsoft.com/office/drawing/2014/main" id="{9FAEE0CF-48BA-3330-FC91-81307A823678}"/>
              </a:ext>
            </a:extLst>
          </p:cNvPr>
          <p:cNvPicPr>
            <a:picLocks noChangeAspect="1"/>
          </p:cNvPicPr>
          <p:nvPr/>
        </p:nvPicPr>
        <p:blipFill>
          <a:blip r:embed="rId2">
            <a:extLst>
              <a:ext uri="{28A0092B-C50C-407E-A947-70E740481C1C}">
                <a14:useLocalDpi xmlns:a14="http://schemas.microsoft.com/office/drawing/2010/main" val="0"/>
              </a:ext>
            </a:extLst>
          </a:blip>
          <a:srcRect t="29935" b="1259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sp useBgFill="1">
        <p:nvSpPr>
          <p:cNvPr id="7188" name="Freeform: Shape 718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0" name="Freeform: Shape 718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2" name="Rectangle 719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94" name="Rectangle 719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ZoneTexte 1">
            <a:extLst>
              <a:ext uri="{FF2B5EF4-FFF2-40B4-BE49-F238E27FC236}">
                <a16:creationId xmlns:a16="http://schemas.microsoft.com/office/drawing/2014/main" id="{74A582BE-DA57-4E10-AE9F-1AF8A688F9ED}"/>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r>
              <a:rPr lang="en-US" sz="1600"/>
              <a:t>But ultime de la classe Daspa :</a:t>
            </a:r>
          </a:p>
          <a:p>
            <a:pPr indent="-228600">
              <a:lnSpc>
                <a:spcPct val="90000"/>
              </a:lnSpc>
              <a:spcBef>
                <a:spcPct val="0"/>
              </a:spcBef>
              <a:spcAft>
                <a:spcPts val="600"/>
              </a:spcAft>
              <a:buFont typeface="Arial" panose="020B0604020202020204" pitchFamily="34" charset="0"/>
              <a:buChar char="•"/>
            </a:pPr>
            <a:r>
              <a:rPr lang="en-US" sz="1600"/>
              <a:t>L’INTÉGRATION DANS LE SYSTÈME SCOLAIRE TRADITIONNEL</a:t>
            </a:r>
          </a:p>
          <a:p>
            <a:pPr indent="-228600">
              <a:lnSpc>
                <a:spcPct val="90000"/>
              </a:lnSpc>
              <a:spcBef>
                <a:spcPct val="0"/>
              </a:spcBef>
              <a:spcAft>
                <a:spcPts val="600"/>
              </a:spcAft>
              <a:buFont typeface="Arial" panose="020B0604020202020204" pitchFamily="34" charset="0"/>
              <a:buChar char="•"/>
            </a:pPr>
            <a:r>
              <a:rPr lang="en-US" sz="1600"/>
              <a:t>Une concertation a lieu régulièrement pour estimer les progrès de l’enfant. Lorsque le professeur estime qu’il est prêt à quitter le Daspa, il fait le point avec l’enseignant qui va l’accueillir définitivement en classe et la direction. </a:t>
            </a:r>
            <a:br>
              <a:rPr lang="en-US" sz="1600"/>
            </a:br>
            <a:r>
              <a:rPr lang="en-US" sz="1600"/>
              <a:t>Un PV de clôture est joint au dossier de l’enfant </a:t>
            </a:r>
          </a:p>
          <a:p>
            <a:pPr indent="-228600">
              <a:lnSpc>
                <a:spcPct val="90000"/>
              </a:lnSpc>
              <a:spcBef>
                <a:spcPct val="0"/>
              </a:spcBef>
              <a:spcAft>
                <a:spcPts val="600"/>
              </a:spcAft>
              <a:buFont typeface="Arial" panose="020B0604020202020204" pitchFamily="34" charset="0"/>
              <a:buChar char="•"/>
            </a:pPr>
            <a:endParaRPr lang="en-US" sz="1600"/>
          </a:p>
          <a:p>
            <a:pPr indent="-228600">
              <a:lnSpc>
                <a:spcPct val="90000"/>
              </a:lnSpc>
              <a:spcBef>
                <a:spcPct val="0"/>
              </a:spcBef>
              <a:spcAft>
                <a:spcPts val="600"/>
              </a:spcAft>
              <a:buFont typeface="Arial" panose="020B0604020202020204" pitchFamily="34" charset="0"/>
              <a:buChar char="•"/>
            </a:pPr>
            <a:endParaRPr lang="en-US" sz="1600"/>
          </a:p>
        </p:txBody>
      </p:sp>
    </p:spTree>
    <p:extLst>
      <p:ext uri="{BB962C8B-B14F-4D97-AF65-F5344CB8AC3E}">
        <p14:creationId xmlns:p14="http://schemas.microsoft.com/office/powerpoint/2010/main" val="211287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8E1E5F5C-F6D6-051B-F366-B002B336C294}"/>
              </a:ext>
            </a:extLst>
          </p:cNvPr>
          <p:cNvSpPr txBox="1"/>
          <p:nvPr/>
        </p:nvSpPr>
        <p:spPr>
          <a:xfrm>
            <a:off x="965200" y="1383528"/>
            <a:ext cx="5925989" cy="3167510"/>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7400" kern="1200">
                <a:solidFill>
                  <a:schemeClr val="tx1"/>
                </a:solidFill>
                <a:latin typeface="+mj-lt"/>
                <a:ea typeface="+mj-ea"/>
                <a:cs typeface="+mj-cs"/>
              </a:rPr>
              <a:t>Merci de votre attention</a:t>
            </a:r>
          </a:p>
        </p:txBody>
      </p:sp>
      <p:pic>
        <p:nvPicPr>
          <p:cNvPr id="4" name="Image 3" descr="Une image contenant Police, Graphique, écriture manuscrite, conception&#10;&#10;Description générée automatiquement">
            <a:extLst>
              <a:ext uri="{FF2B5EF4-FFF2-40B4-BE49-F238E27FC236}">
                <a16:creationId xmlns:a16="http://schemas.microsoft.com/office/drawing/2014/main" id="{00EA7E8B-DA4B-7E4B-469E-AE8390276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962" y="2664492"/>
            <a:ext cx="2621772" cy="1579380"/>
          </a:xfrm>
          <a:prstGeom prst="rect">
            <a:avLst/>
          </a:prstGeom>
        </p:spPr>
      </p:pic>
    </p:spTree>
    <p:extLst>
      <p:ext uri="{BB962C8B-B14F-4D97-AF65-F5344CB8AC3E}">
        <p14:creationId xmlns:p14="http://schemas.microsoft.com/office/powerpoint/2010/main" val="339920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a:extLst>
              <a:ext uri="{FF2B5EF4-FFF2-40B4-BE49-F238E27FC236}">
                <a16:creationId xmlns:a16="http://schemas.microsoft.com/office/drawing/2014/main" id="{3D86B0F3-AF44-4B2D-9400-F2ADF2F2CE78}"/>
              </a:ext>
            </a:extLst>
          </p:cNvPr>
          <p:cNvSpPr txBox="1"/>
          <p:nvPr/>
        </p:nvSpPr>
        <p:spPr>
          <a:xfrm>
            <a:off x="838200" y="4242090"/>
            <a:ext cx="10515600" cy="12702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kern="1200">
                <a:solidFill>
                  <a:schemeClr val="tx1"/>
                </a:solidFill>
                <a:latin typeface="+mj-lt"/>
                <a:ea typeface="+mj-ea"/>
                <a:cs typeface="+mj-cs"/>
              </a:rPr>
              <a:t>BIENVENUE DANS NOTRE CLASSE DASPA</a:t>
            </a:r>
          </a:p>
        </p:txBody>
      </p:sp>
      <p:pic>
        <p:nvPicPr>
          <p:cNvPr id="11" name="Image 10" descr="Une image contenant texte, mur, intérieur&#10;&#10;Description générée automatiquement">
            <a:extLst>
              <a:ext uri="{FF2B5EF4-FFF2-40B4-BE49-F238E27FC236}">
                <a16:creationId xmlns:a16="http://schemas.microsoft.com/office/drawing/2014/main" id="{BAFFE39D-4047-471C-A6E2-C79C7462F423}"/>
              </a:ext>
            </a:extLst>
          </p:cNvPr>
          <p:cNvPicPr>
            <a:picLocks noChangeAspect="1"/>
          </p:cNvPicPr>
          <p:nvPr/>
        </p:nvPicPr>
        <p:blipFill rotWithShape="1">
          <a:blip r:embed="rId2">
            <a:extLst>
              <a:ext uri="{28A0092B-C50C-407E-A947-70E740481C1C}">
                <a14:useLocalDpi xmlns:a14="http://schemas.microsoft.com/office/drawing/2010/main" val="0"/>
              </a:ext>
            </a:extLst>
          </a:blip>
          <a:srcRect l="17617" r="9902" b="2"/>
          <a:stretch/>
        </p:blipFill>
        <p:spPr>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p:spPr>
      </p:pic>
      <p:pic>
        <p:nvPicPr>
          <p:cNvPr id="9" name="Image 8" descr="Une image contenant texte, plancher, intérieur, plafond&#10;&#10;Description générée automatiquement">
            <a:extLst>
              <a:ext uri="{FF2B5EF4-FFF2-40B4-BE49-F238E27FC236}">
                <a16:creationId xmlns:a16="http://schemas.microsoft.com/office/drawing/2014/main" id="{A976B2AF-8A04-4000-B995-2799F85B577C}"/>
              </a:ext>
            </a:extLst>
          </p:cNvPr>
          <p:cNvPicPr>
            <a:picLocks noChangeAspect="1"/>
          </p:cNvPicPr>
          <p:nvPr/>
        </p:nvPicPr>
        <p:blipFill rotWithShape="1">
          <a:blip r:embed="rId3">
            <a:extLst>
              <a:ext uri="{28A0092B-C50C-407E-A947-70E740481C1C}">
                <a14:useLocalDpi xmlns:a14="http://schemas.microsoft.com/office/drawing/2010/main" val="0"/>
              </a:ext>
            </a:extLst>
          </a:blip>
          <a:srcRect t="15715" r="3" b="6683"/>
          <a:stretch/>
        </p:blipFill>
        <p:spPr>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7" name="Image 6" descr="Une image contenant texte, intérieur, plafond, table&#10;&#10;Description générée automatiquement">
            <a:extLst>
              <a:ext uri="{FF2B5EF4-FFF2-40B4-BE49-F238E27FC236}">
                <a16:creationId xmlns:a16="http://schemas.microsoft.com/office/drawing/2014/main" id="{41193AD8-F0BC-462D-A459-2EC381B25C89}"/>
              </a:ext>
            </a:extLst>
          </p:cNvPr>
          <p:cNvPicPr>
            <a:picLocks noChangeAspect="1"/>
          </p:cNvPicPr>
          <p:nvPr/>
        </p:nvPicPr>
        <p:blipFill rotWithShape="1">
          <a:blip r:embed="rId4">
            <a:extLst>
              <a:ext uri="{28A0092B-C50C-407E-A947-70E740481C1C}">
                <a14:useLocalDpi xmlns:a14="http://schemas.microsoft.com/office/drawing/2010/main" val="0"/>
              </a:ext>
            </a:extLst>
          </a:blip>
          <a:srcRect l="25795" r="1725" b="2"/>
          <a:stretch/>
        </p:blipFill>
        <p:spPr>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
        <p:nvSpPr>
          <p:cNvPr id="19" name="sketch line">
            <a:extLst>
              <a:ext uri="{FF2B5EF4-FFF2-40B4-BE49-F238E27FC236}">
                <a16:creationId xmlns:a16="http://schemas.microsoft.com/office/drawing/2014/main" id="{605D77EC-B84E-48F8-9EC4-93E851C0F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551232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06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6F01E9F-6B0E-4CF9-87AF-27ECD8D46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Une image contenant enfant, garçon, pièce, table&#10;&#10;Description générée automatiquement">
            <a:extLst>
              <a:ext uri="{FF2B5EF4-FFF2-40B4-BE49-F238E27FC236}">
                <a16:creationId xmlns:a16="http://schemas.microsoft.com/office/drawing/2014/main" id="{37566B23-93DD-465A-8443-5DFDC0FF61EE}"/>
              </a:ext>
            </a:extLst>
          </p:cNvPr>
          <p:cNvPicPr>
            <a:picLocks noChangeAspect="1"/>
          </p:cNvPicPr>
          <p:nvPr/>
        </p:nvPicPr>
        <p:blipFill rotWithShape="1">
          <a:blip r:embed="rId2">
            <a:extLst>
              <a:ext uri="{28A0092B-C50C-407E-A947-70E740481C1C}">
                <a14:useLocalDpi xmlns:a14="http://schemas.microsoft.com/office/drawing/2010/main" val="0"/>
              </a:ext>
            </a:extLst>
          </a:blip>
          <a:srcRect t="8017" r="3" b="36505"/>
          <a:stretch/>
        </p:blipFill>
        <p:spPr>
          <a:xfrm>
            <a:off x="20" y="10"/>
            <a:ext cx="4635480" cy="3428986"/>
          </a:xfrm>
          <a:prstGeom prst="rect">
            <a:avLst/>
          </a:prstGeom>
        </p:spPr>
      </p:pic>
      <p:pic>
        <p:nvPicPr>
          <p:cNvPr id="13" name="Image 12" descr="Une image contenant texte, personne, intérieur, groupe&#10;&#10;Description générée automatiquement">
            <a:extLst>
              <a:ext uri="{FF2B5EF4-FFF2-40B4-BE49-F238E27FC236}">
                <a16:creationId xmlns:a16="http://schemas.microsoft.com/office/drawing/2014/main" id="{3C111F8F-DA21-4BF5-A6FB-119C7EB323CB}"/>
              </a:ext>
            </a:extLst>
          </p:cNvPr>
          <p:cNvPicPr>
            <a:picLocks noChangeAspect="1"/>
          </p:cNvPicPr>
          <p:nvPr/>
        </p:nvPicPr>
        <p:blipFill rotWithShape="1">
          <a:blip r:embed="rId3">
            <a:extLst>
              <a:ext uri="{28A0092B-C50C-407E-A947-70E740481C1C}">
                <a14:useLocalDpi xmlns:a14="http://schemas.microsoft.com/office/drawing/2010/main" val="0"/>
              </a:ext>
            </a:extLst>
          </a:blip>
          <a:srcRect t="259" r="2" b="28537"/>
          <a:stretch/>
        </p:blipFill>
        <p:spPr>
          <a:xfrm>
            <a:off x="20" y="3548987"/>
            <a:ext cx="4635480" cy="3309011"/>
          </a:xfrm>
          <a:prstGeom prst="rect">
            <a:avLst/>
          </a:prstGeom>
        </p:spPr>
      </p:pic>
      <p:pic>
        <p:nvPicPr>
          <p:cNvPr id="5" name="Image 4" descr="Une image contenant texte, personne, table, assis&#10;&#10;Description générée automatiquement">
            <a:extLst>
              <a:ext uri="{FF2B5EF4-FFF2-40B4-BE49-F238E27FC236}">
                <a16:creationId xmlns:a16="http://schemas.microsoft.com/office/drawing/2014/main" id="{D049D880-BD87-47D2-BF2C-E0472148134F}"/>
              </a:ext>
            </a:extLst>
          </p:cNvPr>
          <p:cNvPicPr>
            <a:picLocks noChangeAspect="1"/>
          </p:cNvPicPr>
          <p:nvPr/>
        </p:nvPicPr>
        <p:blipFill rotWithShape="1">
          <a:blip r:embed="rId4">
            <a:extLst>
              <a:ext uri="{28A0092B-C50C-407E-A947-70E740481C1C}">
                <a14:useLocalDpi xmlns:a14="http://schemas.microsoft.com/office/drawing/2010/main" val="0"/>
              </a:ext>
            </a:extLst>
          </a:blip>
          <a:srcRect t="13997" r="-2" b="41495"/>
          <a:stretch/>
        </p:blipFill>
        <p:spPr>
          <a:xfrm>
            <a:off x="4738959" y="10"/>
            <a:ext cx="7453039" cy="4422801"/>
          </a:xfrm>
          <a:prstGeom prst="rect">
            <a:avLst/>
          </a:prstGeom>
        </p:spPr>
      </p:pic>
      <p:pic>
        <p:nvPicPr>
          <p:cNvPr id="3" name="Image 2" descr="Une image contenant texte, guichet&#10;&#10;Description générée automatiquement">
            <a:extLst>
              <a:ext uri="{FF2B5EF4-FFF2-40B4-BE49-F238E27FC236}">
                <a16:creationId xmlns:a16="http://schemas.microsoft.com/office/drawing/2014/main" id="{968181DE-0156-4C03-9AB7-A6F35B1DE73F}"/>
              </a:ext>
            </a:extLst>
          </p:cNvPr>
          <p:cNvPicPr>
            <a:picLocks noChangeAspect="1"/>
          </p:cNvPicPr>
          <p:nvPr/>
        </p:nvPicPr>
        <p:blipFill rotWithShape="1">
          <a:blip r:embed="rId5">
            <a:extLst>
              <a:ext uri="{28A0092B-C50C-407E-A947-70E740481C1C}">
                <a14:useLocalDpi xmlns:a14="http://schemas.microsoft.com/office/drawing/2010/main" val="0"/>
              </a:ext>
            </a:extLst>
          </a:blip>
          <a:srcRect t="22897" r="-2" b="5163"/>
          <a:stretch/>
        </p:blipFill>
        <p:spPr>
          <a:xfrm>
            <a:off x="4735912" y="4526276"/>
            <a:ext cx="2430949" cy="2331725"/>
          </a:xfrm>
          <a:prstGeom prst="rect">
            <a:avLst/>
          </a:prstGeom>
        </p:spPr>
      </p:pic>
      <p:pic>
        <p:nvPicPr>
          <p:cNvPr id="9" name="Image 8" descr="Une image contenant texte, personne, enfant, intérieur&#10;&#10;Description générée automatiquement">
            <a:extLst>
              <a:ext uri="{FF2B5EF4-FFF2-40B4-BE49-F238E27FC236}">
                <a16:creationId xmlns:a16="http://schemas.microsoft.com/office/drawing/2014/main" id="{99BFD2E5-18F8-40DF-B6A0-6A998E0BBEC1}"/>
              </a:ext>
            </a:extLst>
          </p:cNvPr>
          <p:cNvPicPr>
            <a:picLocks noChangeAspect="1"/>
          </p:cNvPicPr>
          <p:nvPr/>
        </p:nvPicPr>
        <p:blipFill rotWithShape="1">
          <a:blip r:embed="rId6">
            <a:extLst>
              <a:ext uri="{28A0092B-C50C-407E-A947-70E740481C1C}">
                <a14:useLocalDpi xmlns:a14="http://schemas.microsoft.com/office/drawing/2010/main" val="0"/>
              </a:ext>
            </a:extLst>
          </a:blip>
          <a:srcRect t="12948" r="-2" b="25909"/>
          <a:stretch/>
        </p:blipFill>
        <p:spPr>
          <a:xfrm>
            <a:off x="7267272" y="4526276"/>
            <a:ext cx="2412157" cy="2331725"/>
          </a:xfrm>
          <a:prstGeom prst="rect">
            <a:avLst/>
          </a:prstGeom>
        </p:spPr>
      </p:pic>
      <p:pic>
        <p:nvPicPr>
          <p:cNvPr id="7" name="Image 6" descr="Une image contenant plancher, table, table de travail&#10;&#10;Description générée automatiquement">
            <a:extLst>
              <a:ext uri="{FF2B5EF4-FFF2-40B4-BE49-F238E27FC236}">
                <a16:creationId xmlns:a16="http://schemas.microsoft.com/office/drawing/2014/main" id="{0801EABB-2495-4499-B2A8-932777BD76F5}"/>
              </a:ext>
            </a:extLst>
          </p:cNvPr>
          <p:cNvPicPr>
            <a:picLocks noChangeAspect="1"/>
          </p:cNvPicPr>
          <p:nvPr/>
        </p:nvPicPr>
        <p:blipFill rotWithShape="1">
          <a:blip r:embed="rId7">
            <a:extLst>
              <a:ext uri="{28A0092B-C50C-407E-A947-70E740481C1C}">
                <a14:useLocalDpi xmlns:a14="http://schemas.microsoft.com/office/drawing/2010/main" val="0"/>
              </a:ext>
            </a:extLst>
          </a:blip>
          <a:srcRect t="17499" r="2" b="8553"/>
          <a:stretch/>
        </p:blipFill>
        <p:spPr>
          <a:xfrm>
            <a:off x="9779836" y="4526274"/>
            <a:ext cx="2412157" cy="2331726"/>
          </a:xfrm>
          <a:prstGeom prst="rect">
            <a:avLst/>
          </a:prstGeom>
        </p:spPr>
      </p:pic>
      <p:sp>
        <p:nvSpPr>
          <p:cNvPr id="14" name="ZoneTexte 13">
            <a:extLst>
              <a:ext uri="{FF2B5EF4-FFF2-40B4-BE49-F238E27FC236}">
                <a16:creationId xmlns:a16="http://schemas.microsoft.com/office/drawing/2014/main" id="{F6F4BBD9-CC12-4E5B-87EE-377CEA884779}"/>
              </a:ext>
            </a:extLst>
          </p:cNvPr>
          <p:cNvSpPr txBox="1"/>
          <p:nvPr/>
        </p:nvSpPr>
        <p:spPr>
          <a:xfrm rot="21225165">
            <a:off x="1929308" y="2967331"/>
            <a:ext cx="4226769" cy="923330"/>
          </a:xfrm>
          <a:prstGeom prst="rect">
            <a:avLst/>
          </a:prstGeom>
          <a:solidFill>
            <a:schemeClr val="bg1">
              <a:lumMod val="95000"/>
            </a:schemeClr>
          </a:solidFill>
        </p:spPr>
        <p:txBody>
          <a:bodyPr wrap="square" rtlCol="0">
            <a:spAutoFit/>
          </a:bodyPr>
          <a:lstStyle/>
          <a:p>
            <a:r>
              <a:rPr lang="fr-BE" dirty="0"/>
              <a:t>Ici on écoute, on parle (beaucoup), on écrit</a:t>
            </a:r>
          </a:p>
          <a:p>
            <a:r>
              <a:rPr lang="fr-BE" dirty="0"/>
              <a:t>Ici on rit, on calcule, on découvre, on s’aide</a:t>
            </a:r>
          </a:p>
          <a:p>
            <a:r>
              <a:rPr lang="fr-BE" dirty="0"/>
              <a:t>Ici on est heureux de découvrir le monde </a:t>
            </a:r>
          </a:p>
        </p:txBody>
      </p:sp>
    </p:spTree>
    <p:extLst>
      <p:ext uri="{BB962C8B-B14F-4D97-AF65-F5344CB8AC3E}">
        <p14:creationId xmlns:p14="http://schemas.microsoft.com/office/powerpoint/2010/main" val="413049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9B0E3-93EE-47BB-A6AB-15CF5CF9E2E4}"/>
              </a:ext>
            </a:extLst>
          </p:cNvPr>
          <p:cNvSpPr>
            <a:spLocks noGrp="1"/>
          </p:cNvSpPr>
          <p:nvPr>
            <p:ph type="title"/>
          </p:nvPr>
        </p:nvSpPr>
        <p:spPr/>
        <p:txBody>
          <a:bodyPr/>
          <a:lstStyle/>
          <a:p>
            <a:pPr algn="ctr"/>
            <a:r>
              <a:rPr lang="fr-BE" dirty="0"/>
              <a:t>Les objectifs de notre classe </a:t>
            </a:r>
            <a:r>
              <a:rPr lang="fr-BE" dirty="0" err="1"/>
              <a:t>Daspa</a:t>
            </a:r>
            <a:endParaRPr lang="fr-BE" dirty="0"/>
          </a:p>
        </p:txBody>
      </p:sp>
      <p:sp>
        <p:nvSpPr>
          <p:cNvPr id="3" name="ZoneTexte 2">
            <a:extLst>
              <a:ext uri="{FF2B5EF4-FFF2-40B4-BE49-F238E27FC236}">
                <a16:creationId xmlns:a16="http://schemas.microsoft.com/office/drawing/2014/main" id="{A5B13133-6F59-4445-BBB8-3B5333DA9951}"/>
              </a:ext>
            </a:extLst>
          </p:cNvPr>
          <p:cNvSpPr txBox="1"/>
          <p:nvPr/>
        </p:nvSpPr>
        <p:spPr>
          <a:xfrm>
            <a:off x="948906" y="1475028"/>
            <a:ext cx="10282686" cy="4801314"/>
          </a:xfrm>
          <a:prstGeom prst="rect">
            <a:avLst/>
          </a:prstGeom>
          <a:noFill/>
        </p:spPr>
        <p:txBody>
          <a:bodyPr wrap="square" rtlCol="0">
            <a:spAutoFit/>
          </a:bodyPr>
          <a:lstStyle/>
          <a:p>
            <a:pPr marL="285750" indent="-285750">
              <a:buFont typeface="Arial" panose="020B0604020202020204" pitchFamily="34" charset="0"/>
              <a:buChar char="•"/>
            </a:pPr>
            <a:r>
              <a:rPr lang="fr-BE" dirty="0"/>
              <a:t>Accueillir les enfants primo-arrivants et assimilés dans un endroit chaleureux et sécurisant</a:t>
            </a:r>
          </a:p>
          <a:p>
            <a:pPr marL="285750" indent="-285750">
              <a:buFont typeface="Arial" panose="020B0604020202020204" pitchFamily="34" charset="0"/>
              <a:buChar char="•"/>
            </a:pPr>
            <a:r>
              <a:rPr lang="fr-BE" dirty="0"/>
              <a:t>Accueillir également quelques enfants obtenant C au test Fla (même si belges car élevés dans une autre langue que le français) afin de les remettre à niveau </a:t>
            </a:r>
          </a:p>
          <a:p>
            <a:pPr marL="285750" indent="-285750">
              <a:buFont typeface="Arial" panose="020B0604020202020204" pitchFamily="34" charset="0"/>
              <a:buChar char="•"/>
            </a:pPr>
            <a:r>
              <a:rPr lang="fr-FR" dirty="0"/>
              <a:t>Amener le plus rapidement possible, l'enfant allophone à pouvoir exprimer des besoins fondamentaux </a:t>
            </a:r>
          </a:p>
          <a:p>
            <a:pPr marL="285750" indent="-285750">
              <a:buFont typeface="Arial" panose="020B0604020202020204" pitchFamily="34" charset="0"/>
              <a:buChar char="•"/>
            </a:pPr>
            <a:r>
              <a:rPr lang="fr-FR" dirty="0"/>
              <a:t>Enrichir progressivement le vocabulaire des enfants en besoin d'outils langagiers </a:t>
            </a:r>
          </a:p>
          <a:p>
            <a:pPr marL="285750" indent="-285750">
              <a:buFont typeface="Arial" panose="020B0604020202020204" pitchFamily="34" charset="0"/>
              <a:buChar char="•"/>
            </a:pPr>
            <a:r>
              <a:rPr lang="fr-FR" dirty="0"/>
              <a:t>Donner un sentiment de confiance pour permettre à l'enfant d'évoluer sans crainte dans la prise de parole</a:t>
            </a:r>
          </a:p>
          <a:p>
            <a:pPr marL="285750" indent="-285750">
              <a:buFont typeface="Arial" panose="020B0604020202020204" pitchFamily="34" charset="0"/>
              <a:buChar char="•"/>
            </a:pPr>
            <a:r>
              <a:rPr lang="fr-FR" dirty="0"/>
              <a:t>Permettre à chaque enfant de se tromper et de profiter de son erreur pour évoluer et s'améliorer</a:t>
            </a:r>
          </a:p>
          <a:p>
            <a:pPr marL="285750" indent="-285750">
              <a:buFont typeface="Arial" panose="020B0604020202020204" pitchFamily="34" charset="0"/>
              <a:buChar char="•"/>
            </a:pPr>
            <a:r>
              <a:rPr lang="fr-FR" dirty="0"/>
              <a:t>Construire la syntaxe et corriger la prononciation s'il y a lieu</a:t>
            </a:r>
          </a:p>
          <a:p>
            <a:pPr marL="285750" indent="-285750">
              <a:buFont typeface="Arial" panose="020B0604020202020204" pitchFamily="34" charset="0"/>
              <a:buChar char="•"/>
            </a:pPr>
            <a:r>
              <a:rPr lang="fr-FR" dirty="0"/>
              <a:t>Travailler les fondamentaux afin de fixer certaines règles de base (ex: accords de noms, de verbes, sons, graphie, ...) </a:t>
            </a:r>
          </a:p>
          <a:p>
            <a:pPr marL="285750" indent="-285750">
              <a:buFont typeface="Arial" panose="020B0604020202020204" pitchFamily="34" charset="0"/>
              <a:buChar char="•"/>
            </a:pPr>
            <a:r>
              <a:rPr lang="fr-FR" dirty="0"/>
              <a:t>Transformer les séquences de cours en moments plaisirs où l'apprentissage possède un caractère essentiellement ludique</a:t>
            </a:r>
          </a:p>
          <a:p>
            <a:pPr marL="285750" indent="-285750">
              <a:buFont typeface="Arial" panose="020B0604020202020204" pitchFamily="34" charset="0"/>
              <a:buChar char="•"/>
            </a:pPr>
            <a:r>
              <a:rPr lang="fr-FR" dirty="0"/>
              <a:t>Réintégrer progressivement les enfants dans leur classe de niveau</a:t>
            </a:r>
          </a:p>
          <a:p>
            <a:pPr marL="285750" indent="-285750">
              <a:buFont typeface="Arial" panose="020B0604020202020204" pitchFamily="34" charset="0"/>
              <a:buChar char="•"/>
            </a:pPr>
            <a:r>
              <a:rPr lang="fr-FR" dirty="0"/>
              <a:t>Permettre aux enfants de partager les sorties et les activités récréatives avec leur classe de niveau</a:t>
            </a:r>
          </a:p>
          <a:p>
            <a:pPr marL="285750" indent="-285750">
              <a:buFont typeface="Arial" panose="020B0604020202020204" pitchFamily="34" charset="0"/>
              <a:buChar char="•"/>
            </a:pPr>
            <a:r>
              <a:rPr lang="fr-FR" dirty="0"/>
              <a:t>Préparer, dans la mesures du possible, le passage des épreuves externes de niveau</a:t>
            </a:r>
          </a:p>
          <a:p>
            <a:pPr marL="285750" indent="-285750">
              <a:buFont typeface="Arial" panose="020B0604020202020204" pitchFamily="34" charset="0"/>
              <a:buChar char="•"/>
            </a:pPr>
            <a:endParaRPr lang="fr-BE" dirty="0"/>
          </a:p>
        </p:txBody>
      </p:sp>
    </p:spTree>
    <p:extLst>
      <p:ext uri="{BB962C8B-B14F-4D97-AF65-F5344CB8AC3E}">
        <p14:creationId xmlns:p14="http://schemas.microsoft.com/office/powerpoint/2010/main" val="193040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onde 1">
            <a:extLst>
              <a:ext uri="{FF2B5EF4-FFF2-40B4-BE49-F238E27FC236}">
                <a16:creationId xmlns:a16="http://schemas.microsoft.com/office/drawing/2014/main" id="{57CC0B96-5E69-4874-9D51-2826CFC03981}"/>
              </a:ext>
            </a:extLst>
          </p:cNvPr>
          <p:cNvSpPr/>
          <p:nvPr/>
        </p:nvSpPr>
        <p:spPr>
          <a:xfrm>
            <a:off x="6866625" y="232913"/>
            <a:ext cx="4986068" cy="280358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id="{ED267726-6021-422A-8BDD-E85AB3CBA39C}"/>
              </a:ext>
            </a:extLst>
          </p:cNvPr>
          <p:cNvSpPr txBox="1"/>
          <p:nvPr/>
        </p:nvSpPr>
        <p:spPr>
          <a:xfrm>
            <a:off x="7686136" y="665209"/>
            <a:ext cx="3485071" cy="1938992"/>
          </a:xfrm>
          <a:prstGeom prst="rect">
            <a:avLst/>
          </a:prstGeom>
          <a:noFill/>
        </p:spPr>
        <p:txBody>
          <a:bodyPr wrap="square" rtlCol="0">
            <a:spAutoFit/>
          </a:bodyPr>
          <a:lstStyle/>
          <a:p>
            <a:pPr algn="ctr"/>
            <a:r>
              <a:rPr lang="fr-BE" sz="2400" dirty="0">
                <a:latin typeface="Andika Basic" panose="02000000000000000000" pitchFamily="2" charset="0"/>
              </a:rPr>
              <a:t>Amener le plus rapidement possible les enfants allophones à exprimer des besoins fondamentaux</a:t>
            </a:r>
          </a:p>
        </p:txBody>
      </p:sp>
      <p:sp>
        <p:nvSpPr>
          <p:cNvPr id="4" name="ZoneTexte 3">
            <a:extLst>
              <a:ext uri="{FF2B5EF4-FFF2-40B4-BE49-F238E27FC236}">
                <a16:creationId xmlns:a16="http://schemas.microsoft.com/office/drawing/2014/main" id="{C7FEAC0A-E032-4CBB-BCA1-A3AE3942D120}"/>
              </a:ext>
            </a:extLst>
          </p:cNvPr>
          <p:cNvSpPr txBox="1"/>
          <p:nvPr/>
        </p:nvSpPr>
        <p:spPr>
          <a:xfrm>
            <a:off x="1009870" y="3036497"/>
            <a:ext cx="7596996" cy="2862322"/>
          </a:xfrm>
          <a:prstGeom prst="rect">
            <a:avLst/>
          </a:prstGeom>
          <a:noFill/>
        </p:spPr>
        <p:txBody>
          <a:bodyPr wrap="square" rtlCol="0">
            <a:spAutoFit/>
          </a:bodyPr>
          <a:lstStyle/>
          <a:p>
            <a:pPr marL="285750" indent="-285750">
              <a:buFont typeface="Arial" panose="020B0604020202020204" pitchFamily="34" charset="0"/>
              <a:buChar char="•"/>
            </a:pPr>
            <a:r>
              <a:rPr lang="fr-FR" b="1" dirty="0">
                <a:effectLst/>
                <a:latin typeface="Arial" panose="020B0604020202020204" pitchFamily="34" charset="0"/>
              </a:rPr>
              <a:t>Routine de classe</a:t>
            </a:r>
          </a:p>
          <a:p>
            <a:r>
              <a:rPr lang="fr-FR" dirty="0">
                <a:effectLst/>
                <a:latin typeface="Arial" panose="020B0604020202020204" pitchFamily="34" charset="0"/>
              </a:rPr>
              <a:t>Météo, humeur du jour, chanson</a:t>
            </a:r>
          </a:p>
          <a:p>
            <a:pPr marL="285750" indent="-285750">
              <a:buFont typeface="Arial" panose="020B0604020202020204" pitchFamily="34" charset="0"/>
              <a:buChar char="•"/>
            </a:pPr>
            <a:r>
              <a:rPr lang="fr-FR" b="1" dirty="0">
                <a:effectLst/>
                <a:latin typeface="Arial" panose="020B0604020202020204" pitchFamily="34" charset="0"/>
              </a:rPr>
              <a:t>Observation d'une planche dessinée </a:t>
            </a:r>
            <a:r>
              <a:rPr lang="fr-FR" dirty="0">
                <a:effectLst/>
                <a:latin typeface="Arial" panose="020B0604020202020204" pitchFamily="34" charset="0"/>
              </a:rPr>
              <a:t>(moments de la journée)</a:t>
            </a:r>
          </a:p>
          <a:p>
            <a:r>
              <a:rPr lang="fr-FR" dirty="0">
                <a:effectLst/>
                <a:latin typeface="Arial" panose="020B0604020202020204" pitchFamily="34" charset="0"/>
              </a:rPr>
              <a:t>Vocabulaire précis, phrase descriptive, questions/réponses </a:t>
            </a:r>
          </a:p>
          <a:p>
            <a:pPr marL="285750" indent="-285750">
              <a:buFont typeface="Arial" panose="020B0604020202020204" pitchFamily="34" charset="0"/>
              <a:buChar char="•"/>
            </a:pPr>
            <a:r>
              <a:rPr lang="fr-FR" b="1" dirty="0">
                <a:effectLst/>
                <a:latin typeface="Arial" panose="020B0604020202020204" pitchFamily="34" charset="0"/>
              </a:rPr>
              <a:t>Jeux de plateau / de cartes</a:t>
            </a:r>
          </a:p>
          <a:p>
            <a:r>
              <a:rPr lang="fr-FR" dirty="0">
                <a:effectLst/>
                <a:latin typeface="Arial" panose="020B0604020202020204" pitchFamily="34" charset="0"/>
              </a:rPr>
              <a:t>Vocabulaire précis, actions, lecture de consignes, échanges</a:t>
            </a:r>
          </a:p>
          <a:p>
            <a:pPr marL="285750" indent="-285750">
              <a:buFont typeface="Arial" panose="020B0604020202020204" pitchFamily="34" charset="0"/>
              <a:buChar char="•"/>
            </a:pPr>
            <a:r>
              <a:rPr lang="fr-FR" b="1" dirty="0">
                <a:effectLst/>
                <a:latin typeface="Arial" panose="020B0604020202020204" pitchFamily="34" charset="0"/>
              </a:rPr>
              <a:t>Observation de mots</a:t>
            </a:r>
          </a:p>
          <a:p>
            <a:r>
              <a:rPr lang="fr-FR" dirty="0">
                <a:effectLst/>
                <a:latin typeface="Arial" panose="020B0604020202020204" pitchFamily="34" charset="0"/>
              </a:rPr>
              <a:t>Différentes graphies (ex o-au-eau), son en français, diction, </a:t>
            </a:r>
            <a:r>
              <a:rPr lang="fr-FR" dirty="0" err="1">
                <a:effectLst/>
                <a:latin typeface="Arial" panose="020B0604020202020204" pitchFamily="34" charset="0"/>
              </a:rPr>
              <a:t>fém</a:t>
            </a:r>
            <a:r>
              <a:rPr lang="fr-FR" dirty="0">
                <a:effectLst/>
                <a:latin typeface="Arial" panose="020B0604020202020204" pitchFamily="34" charset="0"/>
              </a:rPr>
              <a:t>/</a:t>
            </a:r>
            <a:r>
              <a:rPr lang="fr-FR" dirty="0" err="1">
                <a:effectLst/>
                <a:latin typeface="Arial" panose="020B0604020202020204" pitchFamily="34" charset="0"/>
              </a:rPr>
              <a:t>masc</a:t>
            </a:r>
            <a:r>
              <a:rPr lang="fr-FR" dirty="0">
                <a:effectLst/>
                <a:latin typeface="Arial" panose="020B0604020202020204" pitchFamily="34" charset="0"/>
              </a:rPr>
              <a:t> </a:t>
            </a:r>
          </a:p>
          <a:p>
            <a:pPr marL="285750" indent="-285750">
              <a:buFont typeface="Arial" panose="020B0604020202020204" pitchFamily="34" charset="0"/>
              <a:buChar char="•"/>
            </a:pPr>
            <a:r>
              <a:rPr lang="fr-FR" b="1" dirty="0">
                <a:effectLst/>
                <a:latin typeface="Arial" panose="020B0604020202020204" pitchFamily="34" charset="0"/>
              </a:rPr>
              <a:t>Jeux de rôle / Marionnettes </a:t>
            </a:r>
          </a:p>
          <a:p>
            <a:r>
              <a:rPr lang="fr-FR" dirty="0">
                <a:effectLst/>
                <a:latin typeface="Arial" panose="020B0604020202020204" pitchFamily="34" charset="0"/>
              </a:rPr>
              <a:t>Vocabulaire précis, Mise en situation, échanges</a:t>
            </a:r>
          </a:p>
        </p:txBody>
      </p:sp>
      <p:pic>
        <p:nvPicPr>
          <p:cNvPr id="1026" name="Picture 2" descr="Afficher l’image source">
            <a:extLst>
              <a:ext uri="{FF2B5EF4-FFF2-40B4-BE49-F238E27FC236}">
                <a16:creationId xmlns:a16="http://schemas.microsoft.com/office/drawing/2014/main" id="{DCD2DCB0-25F2-4B15-A095-6EA1FE083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07" y="441828"/>
            <a:ext cx="2806580" cy="2162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source">
            <a:extLst>
              <a:ext uri="{FF2B5EF4-FFF2-40B4-BE49-F238E27FC236}">
                <a16:creationId xmlns:a16="http://schemas.microsoft.com/office/drawing/2014/main" id="{C6F584BD-0A8F-4E4D-B314-C7049D037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215" y="4811294"/>
            <a:ext cx="3054478" cy="18137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01232A4-D27E-4DF1-A0BA-A853BA113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160" y="83129"/>
            <a:ext cx="2975162" cy="3140362"/>
          </a:xfrm>
          <a:prstGeom prst="rect">
            <a:avLst/>
          </a:prstGeom>
        </p:spPr>
      </p:pic>
    </p:spTree>
    <p:extLst>
      <p:ext uri="{BB962C8B-B14F-4D97-AF65-F5344CB8AC3E}">
        <p14:creationId xmlns:p14="http://schemas.microsoft.com/office/powerpoint/2010/main" val="153070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onde 1">
            <a:extLst>
              <a:ext uri="{FF2B5EF4-FFF2-40B4-BE49-F238E27FC236}">
                <a16:creationId xmlns:a16="http://schemas.microsoft.com/office/drawing/2014/main" id="{57CC0B96-5E69-4874-9D51-2826CFC03981}"/>
              </a:ext>
            </a:extLst>
          </p:cNvPr>
          <p:cNvSpPr/>
          <p:nvPr/>
        </p:nvSpPr>
        <p:spPr>
          <a:xfrm>
            <a:off x="6866625" y="232913"/>
            <a:ext cx="4986068" cy="280358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id="{ED267726-6021-422A-8BDD-E85AB3CBA39C}"/>
              </a:ext>
            </a:extLst>
          </p:cNvPr>
          <p:cNvSpPr txBox="1"/>
          <p:nvPr/>
        </p:nvSpPr>
        <p:spPr>
          <a:xfrm>
            <a:off x="7617123" y="553518"/>
            <a:ext cx="3485071" cy="1938992"/>
          </a:xfrm>
          <a:prstGeom prst="rect">
            <a:avLst/>
          </a:prstGeom>
          <a:noFill/>
        </p:spPr>
        <p:txBody>
          <a:bodyPr wrap="square" rtlCol="0">
            <a:spAutoFit/>
          </a:bodyPr>
          <a:lstStyle/>
          <a:p>
            <a:pPr algn="ctr"/>
            <a:r>
              <a:rPr lang="fr-BE" sz="2400" dirty="0">
                <a:latin typeface="Andika Basic" panose="02000000000000000000" pitchFamily="2" charset="0"/>
              </a:rPr>
              <a:t>Enrichir progressivement le vocabulaire des enfants en besoin d’outils langagiers</a:t>
            </a:r>
          </a:p>
        </p:txBody>
      </p:sp>
      <p:sp>
        <p:nvSpPr>
          <p:cNvPr id="4" name="ZoneTexte 3">
            <a:extLst>
              <a:ext uri="{FF2B5EF4-FFF2-40B4-BE49-F238E27FC236}">
                <a16:creationId xmlns:a16="http://schemas.microsoft.com/office/drawing/2014/main" id="{C7FEAC0A-E032-4CBB-BCA1-A3AE3942D120}"/>
              </a:ext>
            </a:extLst>
          </p:cNvPr>
          <p:cNvSpPr txBox="1"/>
          <p:nvPr/>
        </p:nvSpPr>
        <p:spPr>
          <a:xfrm>
            <a:off x="813759" y="2934330"/>
            <a:ext cx="7596996" cy="2862322"/>
          </a:xfrm>
          <a:prstGeom prst="rect">
            <a:avLst/>
          </a:prstGeom>
          <a:noFill/>
        </p:spPr>
        <p:txBody>
          <a:bodyPr wrap="square" rtlCol="0">
            <a:spAutoFit/>
          </a:bodyPr>
          <a:lstStyle/>
          <a:p>
            <a:pPr marL="285750" indent="-285750">
              <a:buFont typeface="Arial" panose="020B0604020202020204" pitchFamily="34" charset="0"/>
              <a:buChar char="•"/>
            </a:pPr>
            <a:r>
              <a:rPr lang="fr-FR" b="1" dirty="0">
                <a:effectLst/>
                <a:latin typeface="Arial" panose="020B0604020202020204" pitchFamily="34" charset="0"/>
              </a:rPr>
              <a:t>Travailler par groupes de niveau</a:t>
            </a:r>
          </a:p>
          <a:p>
            <a:pPr marL="285750" indent="-285750">
              <a:buFont typeface="Arial" panose="020B0604020202020204" pitchFamily="34" charset="0"/>
              <a:buChar char="•"/>
            </a:pPr>
            <a:r>
              <a:rPr lang="fr-FR" b="1" dirty="0">
                <a:effectLst/>
                <a:latin typeface="Arial" panose="020B0604020202020204" pitchFamily="34" charset="0"/>
              </a:rPr>
              <a:t>Utiliser un référentiel afin de situer l’enfant dans sa progression </a:t>
            </a:r>
            <a:r>
              <a:rPr lang="fr-FR" dirty="0">
                <a:effectLst/>
                <a:latin typeface="Arial" panose="020B0604020202020204" pitchFamily="34" charset="0"/>
              </a:rPr>
              <a:t>Chaque enfant est suivi dans un « Carnet de réussites » qui est complété au fur et à mesure de ses acquisitions en Français,</a:t>
            </a:r>
          </a:p>
          <a:p>
            <a:pPr marL="285750" indent="-285750">
              <a:buFont typeface="Arial" panose="020B0604020202020204" pitchFamily="34" charset="0"/>
              <a:buChar char="•"/>
            </a:pPr>
            <a:r>
              <a:rPr lang="fr-FR" b="1" dirty="0">
                <a:effectLst/>
                <a:latin typeface="Arial" panose="020B0604020202020204" pitchFamily="34" charset="0"/>
              </a:rPr>
              <a:t>Rituels de vocabulaire</a:t>
            </a:r>
          </a:p>
          <a:p>
            <a:r>
              <a:rPr lang="fr-FR" dirty="0">
                <a:effectLst/>
                <a:latin typeface="Arial" panose="020B0604020202020204" pitchFamily="34" charset="0"/>
              </a:rPr>
              <a:t>2 mots par jours exploités dans diverses situations puis classés dans leur famille (animaux, transports, vêtements…)</a:t>
            </a:r>
          </a:p>
          <a:p>
            <a:pPr marL="285750" indent="-285750">
              <a:buFont typeface="Arial" panose="020B0604020202020204" pitchFamily="34" charset="0"/>
              <a:buChar char="•"/>
            </a:pPr>
            <a:r>
              <a:rPr lang="fr-FR" b="1" dirty="0">
                <a:latin typeface="Arial" panose="020B0604020202020204" pitchFamily="34" charset="0"/>
              </a:rPr>
              <a:t>Apprentissage de la lecture et de l’écriture pour les plus jeunes</a:t>
            </a:r>
            <a:endParaRPr lang="fr-FR" b="1" dirty="0">
              <a:effectLst/>
              <a:latin typeface="Arial" panose="020B0604020202020204" pitchFamily="34" charset="0"/>
            </a:endParaRPr>
          </a:p>
          <a:p>
            <a:pPr marL="285750" indent="-285750">
              <a:buFont typeface="Arial" panose="020B0604020202020204" pitchFamily="34" charset="0"/>
              <a:buChar char="•"/>
            </a:pPr>
            <a:r>
              <a:rPr lang="fr-FR" b="1" dirty="0">
                <a:latin typeface="Arial" panose="020B0604020202020204" pitchFamily="34" charset="0"/>
              </a:rPr>
              <a:t>Construction des bases de grammaire et de conjugaison</a:t>
            </a:r>
          </a:p>
          <a:p>
            <a:pPr marL="285750" indent="-285750">
              <a:buFont typeface="Arial" panose="020B0604020202020204" pitchFamily="34" charset="0"/>
              <a:buChar char="•"/>
            </a:pPr>
            <a:r>
              <a:rPr lang="fr-FR" b="1" dirty="0">
                <a:effectLst/>
                <a:latin typeface="Arial" panose="020B0604020202020204" pitchFamily="34" charset="0"/>
              </a:rPr>
              <a:t>Construction syntaxique</a:t>
            </a:r>
          </a:p>
        </p:txBody>
      </p:sp>
      <p:pic>
        <p:nvPicPr>
          <p:cNvPr id="2050" name="Picture 2" descr="Afficher l’image source">
            <a:extLst>
              <a:ext uri="{FF2B5EF4-FFF2-40B4-BE49-F238E27FC236}">
                <a16:creationId xmlns:a16="http://schemas.microsoft.com/office/drawing/2014/main" id="{365EAB7F-692A-47BC-A498-6CD92B9D9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331" y="232913"/>
            <a:ext cx="4232455" cy="24055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5383A57-5F88-4C1B-A724-5BE3A025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099" y="3278909"/>
            <a:ext cx="3138028" cy="3235991"/>
          </a:xfrm>
          <a:prstGeom prst="rect">
            <a:avLst/>
          </a:prstGeom>
        </p:spPr>
      </p:pic>
    </p:spTree>
    <p:extLst>
      <p:ext uri="{BB962C8B-B14F-4D97-AF65-F5344CB8AC3E}">
        <p14:creationId xmlns:p14="http://schemas.microsoft.com/office/powerpoint/2010/main" val="408459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D267726-6021-422A-8BDD-E85AB3CBA39C}"/>
              </a:ext>
            </a:extLst>
          </p:cNvPr>
          <p:cNvSpPr txBox="1"/>
          <p:nvPr/>
        </p:nvSpPr>
        <p:spPr>
          <a:xfrm>
            <a:off x="7617123" y="699421"/>
            <a:ext cx="3485071" cy="1938992"/>
          </a:xfrm>
          <a:prstGeom prst="rect">
            <a:avLst/>
          </a:prstGeom>
          <a:noFill/>
        </p:spPr>
        <p:txBody>
          <a:bodyPr wrap="square" rtlCol="0">
            <a:spAutoFit/>
          </a:bodyPr>
          <a:lstStyle/>
          <a:p>
            <a:pPr algn="ctr"/>
            <a:r>
              <a:rPr lang="fr-BE" sz="2400" dirty="0">
                <a:latin typeface="Andika Basic" panose="02000000000000000000" pitchFamily="2" charset="0"/>
              </a:rPr>
              <a:t>Permettre à chaque enfant de se tromper et de profiter de ses erreurs pour évoluer et s’améliorer</a:t>
            </a:r>
          </a:p>
        </p:txBody>
      </p:sp>
      <p:sp>
        <p:nvSpPr>
          <p:cNvPr id="4" name="ZoneTexte 3">
            <a:extLst>
              <a:ext uri="{FF2B5EF4-FFF2-40B4-BE49-F238E27FC236}">
                <a16:creationId xmlns:a16="http://schemas.microsoft.com/office/drawing/2014/main" id="{C7FEAC0A-E032-4CBB-BCA1-A3AE3942D120}"/>
              </a:ext>
            </a:extLst>
          </p:cNvPr>
          <p:cNvSpPr txBox="1"/>
          <p:nvPr/>
        </p:nvSpPr>
        <p:spPr>
          <a:xfrm>
            <a:off x="494581" y="2468504"/>
            <a:ext cx="8502769" cy="3970318"/>
          </a:xfrm>
          <a:prstGeom prst="rect">
            <a:avLst/>
          </a:prstGeom>
          <a:noFill/>
        </p:spPr>
        <p:txBody>
          <a:bodyPr wrap="square" rtlCol="0">
            <a:spAutoFit/>
          </a:bodyPr>
          <a:lstStyle/>
          <a:p>
            <a:r>
              <a:rPr lang="fr-FR" dirty="0">
                <a:effectLst/>
                <a:latin typeface="Arial" panose="020B0604020202020204" pitchFamily="34" charset="0"/>
              </a:rPr>
              <a:t>L’apprentissage n’est pas un processus linéaire. </a:t>
            </a:r>
          </a:p>
          <a:p>
            <a:r>
              <a:rPr lang="fr-FR" dirty="0">
                <a:effectLst/>
                <a:latin typeface="Arial" panose="020B0604020202020204" pitchFamily="34" charset="0"/>
              </a:rPr>
              <a:t>Il passe par essais, tâtonnements, erreurs, échecs... </a:t>
            </a:r>
          </a:p>
          <a:p>
            <a:r>
              <a:rPr lang="fr-FR" dirty="0">
                <a:effectLst/>
                <a:latin typeface="Arial" panose="020B0604020202020204" pitchFamily="34" charset="0"/>
              </a:rPr>
              <a:t>Il y a donc pour les élèves un droit à l’erreur qui</a:t>
            </a:r>
            <a:r>
              <a:rPr lang="fr-FR" dirty="0">
                <a:latin typeface="Arial" panose="020B0604020202020204" pitchFamily="34" charset="0"/>
              </a:rPr>
              <a:t> </a:t>
            </a:r>
            <a:r>
              <a:rPr lang="fr-FR" dirty="0">
                <a:effectLst/>
                <a:latin typeface="Arial" panose="020B0604020202020204" pitchFamily="34" charset="0"/>
              </a:rPr>
              <a:t>doit être reconnu et pris en compte. </a:t>
            </a:r>
          </a:p>
          <a:p>
            <a:r>
              <a:rPr lang="fr-FR" dirty="0">
                <a:effectLst/>
                <a:latin typeface="Arial" panose="020B0604020202020204" pitchFamily="34" charset="0"/>
              </a:rPr>
              <a:t>Le travail sur l’erreur permet d’instaurer un climat de confiance</a:t>
            </a:r>
            <a:r>
              <a:rPr lang="fr-FR" dirty="0">
                <a:latin typeface="Arial" panose="020B0604020202020204" pitchFamily="34" charset="0"/>
              </a:rPr>
              <a:t> </a:t>
            </a:r>
            <a:r>
              <a:rPr lang="fr-FR" dirty="0">
                <a:effectLst/>
                <a:latin typeface="Arial" panose="020B0604020202020204" pitchFamily="34" charset="0"/>
              </a:rPr>
              <a:t>dans lequel l’erreur n’est pas stigmatisée mais devient un matériau collectif pour la construction du savoir.</a:t>
            </a:r>
          </a:p>
          <a:p>
            <a:r>
              <a:rPr lang="fr-FR" dirty="0">
                <a:effectLst/>
                <a:latin typeface="Arial" panose="020B0604020202020204" pitchFamily="34" charset="0"/>
              </a:rPr>
              <a:t>Pour l’élève, le retour réflexif sur l’erreur est une voie propice pour accéder à une meilleure compréhension de la notion étudiée. Par ce travail, il découvre aussi son propre fonctionnement intellectuel et gagne en autonomie.</a:t>
            </a:r>
          </a:p>
          <a:p>
            <a:r>
              <a:rPr lang="fr-FR" dirty="0">
                <a:effectLst/>
                <a:latin typeface="Arial" panose="020B0604020202020204" pitchFamily="34" charset="0"/>
              </a:rPr>
              <a:t>Pour l’enseignant, l’exploitation de l’erreur est un instrument de régulation pédagogique. Elle permet de découvrir les démarches d’apprentissage des élèves, d’identifier leurs besoins, de différencier les approches pédagogiques, de les évaluer avec pertinence</a:t>
            </a:r>
          </a:p>
        </p:txBody>
      </p:sp>
      <p:pic>
        <p:nvPicPr>
          <p:cNvPr id="3076" name="Picture 4" descr="Afficher l’image source">
            <a:extLst>
              <a:ext uri="{FF2B5EF4-FFF2-40B4-BE49-F238E27FC236}">
                <a16:creationId xmlns:a16="http://schemas.microsoft.com/office/drawing/2014/main" id="{44CFC3EE-8D73-41D3-AC57-639A120BA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806" y="289031"/>
            <a:ext cx="5869557" cy="20543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458353A-7D38-4E2E-90BE-9903CA5D7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297" y="3325084"/>
            <a:ext cx="2260122" cy="2825152"/>
          </a:xfrm>
          <a:prstGeom prst="rect">
            <a:avLst/>
          </a:prstGeom>
        </p:spPr>
      </p:pic>
      <p:pic>
        <p:nvPicPr>
          <p:cNvPr id="3074" name="Picture 2" descr="Afficher l’image source">
            <a:extLst>
              <a:ext uri="{FF2B5EF4-FFF2-40B4-BE49-F238E27FC236}">
                <a16:creationId xmlns:a16="http://schemas.microsoft.com/office/drawing/2014/main" id="{0D958502-820B-4361-899A-D1F07EAD0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07" y="1532492"/>
            <a:ext cx="1175195" cy="810884"/>
          </a:xfrm>
          <a:prstGeom prst="rect">
            <a:avLst/>
          </a:prstGeom>
          <a:noFill/>
          <a:extLst>
            <a:ext uri="{909E8E84-426E-40DD-AFC4-6F175D3DCCD1}">
              <a14:hiddenFill xmlns:a14="http://schemas.microsoft.com/office/drawing/2010/main">
                <a:solidFill>
                  <a:srgbClr val="FFFFFF"/>
                </a:solidFill>
              </a14:hiddenFill>
            </a:ext>
          </a:extLst>
        </p:spPr>
      </p:pic>
      <p:sp>
        <p:nvSpPr>
          <p:cNvPr id="2" name="Bulle narrative : ronde 1">
            <a:extLst>
              <a:ext uri="{FF2B5EF4-FFF2-40B4-BE49-F238E27FC236}">
                <a16:creationId xmlns:a16="http://schemas.microsoft.com/office/drawing/2014/main" id="{57CC0B96-5E69-4874-9D51-2826CFC03981}"/>
              </a:ext>
            </a:extLst>
          </p:cNvPr>
          <p:cNvSpPr/>
          <p:nvPr/>
        </p:nvSpPr>
        <p:spPr>
          <a:xfrm>
            <a:off x="6866625" y="232913"/>
            <a:ext cx="4986068" cy="280358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0247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ficher l’image source">
            <a:extLst>
              <a:ext uri="{FF2B5EF4-FFF2-40B4-BE49-F238E27FC236}">
                <a16:creationId xmlns:a16="http://schemas.microsoft.com/office/drawing/2014/main" id="{A088322E-1F11-4215-908A-E123275B8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123" y="4424257"/>
            <a:ext cx="3094008" cy="2433743"/>
          </a:xfrm>
          <a:prstGeom prst="rect">
            <a:avLst/>
          </a:prstGeom>
          <a:noFill/>
          <a:extLst>
            <a:ext uri="{909E8E84-426E-40DD-AFC4-6F175D3DCCD1}">
              <a14:hiddenFill xmlns:a14="http://schemas.microsoft.com/office/drawing/2010/main">
                <a:solidFill>
                  <a:srgbClr val="FFFFFF"/>
                </a:solidFill>
              </a14:hiddenFill>
            </a:ext>
          </a:extLst>
        </p:spPr>
      </p:pic>
      <p:sp>
        <p:nvSpPr>
          <p:cNvPr id="2" name="Bulle narrative : ronde 1">
            <a:extLst>
              <a:ext uri="{FF2B5EF4-FFF2-40B4-BE49-F238E27FC236}">
                <a16:creationId xmlns:a16="http://schemas.microsoft.com/office/drawing/2014/main" id="{57CC0B96-5E69-4874-9D51-2826CFC03981}"/>
              </a:ext>
            </a:extLst>
          </p:cNvPr>
          <p:cNvSpPr/>
          <p:nvPr/>
        </p:nvSpPr>
        <p:spPr>
          <a:xfrm>
            <a:off x="6866625" y="232913"/>
            <a:ext cx="4986068" cy="280358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id="{ED267726-6021-422A-8BDD-E85AB3CBA39C}"/>
              </a:ext>
            </a:extLst>
          </p:cNvPr>
          <p:cNvSpPr txBox="1"/>
          <p:nvPr/>
        </p:nvSpPr>
        <p:spPr>
          <a:xfrm>
            <a:off x="7617123" y="1086333"/>
            <a:ext cx="3485071" cy="1200329"/>
          </a:xfrm>
          <a:prstGeom prst="rect">
            <a:avLst/>
          </a:prstGeom>
          <a:noFill/>
        </p:spPr>
        <p:txBody>
          <a:bodyPr wrap="square" rtlCol="0">
            <a:spAutoFit/>
          </a:bodyPr>
          <a:lstStyle/>
          <a:p>
            <a:pPr algn="ctr"/>
            <a:r>
              <a:rPr lang="fr-BE" sz="2400" dirty="0">
                <a:latin typeface="Andika Basic" panose="02000000000000000000" pitchFamily="2" charset="0"/>
              </a:rPr>
              <a:t>Construire la syntaxe et corriger la prononciation </a:t>
            </a:r>
          </a:p>
        </p:txBody>
      </p:sp>
      <p:sp>
        <p:nvSpPr>
          <p:cNvPr id="4" name="ZoneTexte 3">
            <a:extLst>
              <a:ext uri="{FF2B5EF4-FFF2-40B4-BE49-F238E27FC236}">
                <a16:creationId xmlns:a16="http://schemas.microsoft.com/office/drawing/2014/main" id="{C7FEAC0A-E032-4CBB-BCA1-A3AE3942D120}"/>
              </a:ext>
            </a:extLst>
          </p:cNvPr>
          <p:cNvSpPr txBox="1"/>
          <p:nvPr/>
        </p:nvSpPr>
        <p:spPr>
          <a:xfrm>
            <a:off x="450493" y="2779802"/>
            <a:ext cx="8502769" cy="2031325"/>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Arial" panose="020B0604020202020204" pitchFamily="34" charset="0"/>
              </a:rPr>
              <a:t>F</a:t>
            </a:r>
            <a:r>
              <a:rPr lang="fr-FR" dirty="0">
                <a:effectLst/>
                <a:latin typeface="Arial" panose="020B0604020202020204" pitchFamily="34" charset="0"/>
              </a:rPr>
              <a:t>ixer les structures de construction des mots, des phrases  </a:t>
            </a:r>
          </a:p>
          <a:p>
            <a:pPr marL="285750" indent="-285750">
              <a:buFont typeface="Arial" panose="020B0604020202020204" pitchFamily="34" charset="0"/>
              <a:buChar char="•"/>
            </a:pPr>
            <a:r>
              <a:rPr lang="fr-FR" dirty="0">
                <a:latin typeface="Arial" panose="020B0604020202020204" pitchFamily="34" charset="0"/>
              </a:rPr>
              <a:t>V</a:t>
            </a:r>
            <a:r>
              <a:rPr lang="fr-FR" dirty="0">
                <a:effectLst/>
                <a:latin typeface="Arial" panose="020B0604020202020204" pitchFamily="34" charset="0"/>
              </a:rPr>
              <a:t>arier</a:t>
            </a:r>
            <a:r>
              <a:rPr lang="fr-FR" dirty="0">
                <a:latin typeface="Arial" panose="020B0604020202020204" pitchFamily="34" charset="0"/>
              </a:rPr>
              <a:t> </a:t>
            </a:r>
            <a:r>
              <a:rPr lang="fr-FR" dirty="0">
                <a:effectLst/>
                <a:latin typeface="Arial" panose="020B0604020202020204" pitchFamily="34" charset="0"/>
              </a:rPr>
              <a:t>les intonations pour assimiler la ponctuation</a:t>
            </a:r>
          </a:p>
          <a:p>
            <a:pPr marL="285750" indent="-285750">
              <a:buFont typeface="Arial" panose="020B0604020202020204" pitchFamily="34" charset="0"/>
              <a:buChar char="•"/>
            </a:pPr>
            <a:r>
              <a:rPr lang="fr-FR" dirty="0">
                <a:latin typeface="Arial" panose="020B0604020202020204" pitchFamily="34" charset="0"/>
              </a:rPr>
              <a:t>C</a:t>
            </a:r>
            <a:r>
              <a:rPr lang="fr-FR" dirty="0">
                <a:effectLst/>
                <a:latin typeface="Arial" panose="020B0604020202020204" pitchFamily="34" charset="0"/>
              </a:rPr>
              <a:t>onjuguer</a:t>
            </a:r>
            <a:r>
              <a:rPr lang="fr-FR" dirty="0">
                <a:latin typeface="Arial" panose="020B0604020202020204" pitchFamily="34" charset="0"/>
              </a:rPr>
              <a:t> </a:t>
            </a:r>
            <a:r>
              <a:rPr lang="fr-FR" dirty="0">
                <a:effectLst/>
                <a:latin typeface="Arial" panose="020B0604020202020204" pitchFamily="34" charset="0"/>
              </a:rPr>
              <a:t>les verbes à bon escient </a:t>
            </a:r>
          </a:p>
          <a:p>
            <a:r>
              <a:rPr lang="fr-FR" dirty="0">
                <a:effectLst/>
                <a:latin typeface="Arial" panose="020B0604020202020204" pitchFamily="34" charset="0"/>
              </a:rPr>
              <a:t>(bien fixer les temps de base que sont le présent, le futur et le passé composé)</a:t>
            </a:r>
          </a:p>
          <a:p>
            <a:pPr marL="285750" indent="-285750">
              <a:buFont typeface="Arial" panose="020B0604020202020204" pitchFamily="34" charset="0"/>
              <a:buChar char="•"/>
            </a:pPr>
            <a:r>
              <a:rPr lang="fr-FR" dirty="0">
                <a:effectLst/>
                <a:latin typeface="Arial" panose="020B0604020202020204" pitchFamily="34" charset="0"/>
              </a:rPr>
              <a:t>Mettre l'enfant face à des séquences d’induction</a:t>
            </a:r>
            <a:r>
              <a:rPr lang="fr-FR" dirty="0">
                <a:latin typeface="Arial" panose="020B0604020202020204" pitchFamily="34" charset="0"/>
              </a:rPr>
              <a:t> </a:t>
            </a:r>
            <a:r>
              <a:rPr lang="fr-FR" dirty="0">
                <a:effectLst/>
                <a:latin typeface="Arial" panose="020B0604020202020204" pitchFamily="34" charset="0"/>
              </a:rPr>
              <a:t>(lecture + questionnaire), </a:t>
            </a:r>
          </a:p>
          <a:p>
            <a:r>
              <a:rPr lang="fr-FR" dirty="0">
                <a:latin typeface="Arial" panose="020B0604020202020204" pitchFamily="34" charset="0"/>
              </a:rPr>
              <a:t>d</a:t>
            </a:r>
            <a:r>
              <a:rPr lang="fr-FR" dirty="0">
                <a:effectLst/>
                <a:latin typeface="Arial" panose="020B0604020202020204" pitchFamily="34" charset="0"/>
              </a:rPr>
              <a:t>e</a:t>
            </a:r>
            <a:r>
              <a:rPr lang="fr-FR" dirty="0">
                <a:latin typeface="Arial" panose="020B0604020202020204" pitchFamily="34" charset="0"/>
              </a:rPr>
              <a:t> </a:t>
            </a:r>
            <a:r>
              <a:rPr lang="fr-FR" dirty="0">
                <a:effectLst/>
                <a:latin typeface="Arial" panose="020B0604020202020204" pitchFamily="34" charset="0"/>
              </a:rPr>
              <a:t>petits énoncés de logique (qui inclus le domaine mathématique), de consignes à suivre dans le respect de la chronologie…</a:t>
            </a:r>
          </a:p>
        </p:txBody>
      </p:sp>
      <p:pic>
        <p:nvPicPr>
          <p:cNvPr id="4098" name="Picture 2" descr="Afficher l’image source">
            <a:extLst>
              <a:ext uri="{FF2B5EF4-FFF2-40B4-BE49-F238E27FC236}">
                <a16:creationId xmlns:a16="http://schemas.microsoft.com/office/drawing/2014/main" id="{48E5E443-8009-4D59-BA7C-C99372B61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735" y="232913"/>
            <a:ext cx="3094008" cy="25718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157899F-6467-45C2-B532-555AE9773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262" y="3251453"/>
            <a:ext cx="3012531" cy="3119348"/>
          </a:xfrm>
          <a:prstGeom prst="rect">
            <a:avLst/>
          </a:prstGeom>
        </p:spPr>
      </p:pic>
    </p:spTree>
    <p:extLst>
      <p:ext uri="{BB962C8B-B14F-4D97-AF65-F5344CB8AC3E}">
        <p14:creationId xmlns:p14="http://schemas.microsoft.com/office/powerpoint/2010/main" val="339809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le narrative : ronde 1">
            <a:extLst>
              <a:ext uri="{FF2B5EF4-FFF2-40B4-BE49-F238E27FC236}">
                <a16:creationId xmlns:a16="http://schemas.microsoft.com/office/drawing/2014/main" id="{57CC0B96-5E69-4874-9D51-2826CFC03981}"/>
              </a:ext>
            </a:extLst>
          </p:cNvPr>
          <p:cNvSpPr/>
          <p:nvPr/>
        </p:nvSpPr>
        <p:spPr>
          <a:xfrm>
            <a:off x="6866625" y="232913"/>
            <a:ext cx="4986068" cy="2803585"/>
          </a:xfrm>
          <a:prstGeom prst="wedgeEllipse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id="{ED267726-6021-422A-8BDD-E85AB3CBA39C}"/>
              </a:ext>
            </a:extLst>
          </p:cNvPr>
          <p:cNvSpPr txBox="1"/>
          <p:nvPr/>
        </p:nvSpPr>
        <p:spPr>
          <a:xfrm>
            <a:off x="7384209" y="849875"/>
            <a:ext cx="3950900" cy="1569660"/>
          </a:xfrm>
          <a:prstGeom prst="rect">
            <a:avLst/>
          </a:prstGeom>
          <a:noFill/>
        </p:spPr>
        <p:txBody>
          <a:bodyPr wrap="square" rtlCol="0">
            <a:spAutoFit/>
          </a:bodyPr>
          <a:lstStyle/>
          <a:p>
            <a:pPr algn="ctr"/>
            <a:r>
              <a:rPr lang="fr-BE" sz="2400" dirty="0">
                <a:latin typeface="Andika Basic" panose="02000000000000000000" pitchFamily="2" charset="0"/>
              </a:rPr>
              <a:t>Transformer les séquences d’apprentissage en moments ludiques</a:t>
            </a:r>
          </a:p>
        </p:txBody>
      </p:sp>
      <p:sp>
        <p:nvSpPr>
          <p:cNvPr id="4" name="ZoneTexte 3">
            <a:extLst>
              <a:ext uri="{FF2B5EF4-FFF2-40B4-BE49-F238E27FC236}">
                <a16:creationId xmlns:a16="http://schemas.microsoft.com/office/drawing/2014/main" id="{C7FEAC0A-E032-4CBB-BCA1-A3AE3942D120}"/>
              </a:ext>
            </a:extLst>
          </p:cNvPr>
          <p:cNvSpPr txBox="1"/>
          <p:nvPr/>
        </p:nvSpPr>
        <p:spPr>
          <a:xfrm>
            <a:off x="450493" y="3333361"/>
            <a:ext cx="8502769" cy="3139321"/>
          </a:xfrm>
          <a:prstGeom prst="rect">
            <a:avLst/>
          </a:prstGeom>
          <a:noFill/>
        </p:spPr>
        <p:txBody>
          <a:bodyPr wrap="square" rtlCol="0">
            <a:spAutoFit/>
          </a:bodyPr>
          <a:lstStyle/>
          <a:p>
            <a:r>
              <a:rPr lang="fr-FR" dirty="0">
                <a:effectLst/>
                <a:latin typeface="Arial" panose="020B0604020202020204" pitchFamily="34" charset="0"/>
              </a:rPr>
              <a:t>Que ce soit en mathématiques, en lecture ou encore en raisonnement, le </a:t>
            </a:r>
          </a:p>
          <a:p>
            <a:r>
              <a:rPr lang="fr-FR" dirty="0">
                <a:effectLst/>
                <a:latin typeface="Arial" panose="020B0604020202020204" pitchFamily="34" charset="0"/>
              </a:rPr>
              <a:t>jeu est efficace dans l’apprentissage</a:t>
            </a:r>
          </a:p>
          <a:p>
            <a:r>
              <a:rPr lang="fr-FR" dirty="0">
                <a:effectLst/>
                <a:latin typeface="Arial" panose="020B0604020202020204" pitchFamily="34" charset="0"/>
              </a:rPr>
              <a:t>    Respectant la culture, la créativité des enfants ou encore leur</a:t>
            </a:r>
          </a:p>
          <a:p>
            <a:r>
              <a:rPr lang="fr-FR" dirty="0">
                <a:effectLst/>
                <a:latin typeface="Arial" panose="020B0604020202020204" pitchFamily="34" charset="0"/>
              </a:rPr>
              <a:t>spontanéité, il permet  d’encourager le développement émotionnel, cognitif,</a:t>
            </a:r>
          </a:p>
          <a:p>
            <a:r>
              <a:rPr lang="fr-FR" dirty="0">
                <a:effectLst/>
                <a:latin typeface="Arial" panose="020B0604020202020204" pitchFamily="34" charset="0"/>
              </a:rPr>
              <a:t>social, intellectuel, ainsi que les capacités d’autorégulation.</a:t>
            </a:r>
          </a:p>
          <a:p>
            <a:r>
              <a:rPr lang="fr-FR" dirty="0">
                <a:effectLst/>
                <a:latin typeface="Arial" panose="020B0604020202020204" pitchFamily="34" charset="0"/>
              </a:rPr>
              <a:t>Adopter une pédagogie par le jeu, ce n’est pas donner des jeux aux enfants et les laisser s’amuser, sans intervention. Il faut considérer l’apprentissage ludique comme un moyen de transmettre des connaissances et non comme une possibilité de décharge. </a:t>
            </a:r>
          </a:p>
          <a:p>
            <a:r>
              <a:rPr lang="fr-FR" dirty="0">
                <a:effectLst/>
                <a:latin typeface="Arial" panose="020B0604020202020204" pitchFamily="34" charset="0"/>
              </a:rPr>
              <a:t>Le professeur doit donc, durant l’activité garder un rôle actif de transmetteur de connaissances</a:t>
            </a:r>
          </a:p>
        </p:txBody>
      </p:sp>
      <p:cxnSp>
        <p:nvCxnSpPr>
          <p:cNvPr id="7" name="Connecteur droit avec flèche 6">
            <a:extLst>
              <a:ext uri="{FF2B5EF4-FFF2-40B4-BE49-F238E27FC236}">
                <a16:creationId xmlns:a16="http://schemas.microsoft.com/office/drawing/2014/main" id="{4C5AE1C8-0A4B-434C-B364-B7B1C3A62961}"/>
              </a:ext>
            </a:extLst>
          </p:cNvPr>
          <p:cNvCxnSpPr/>
          <p:nvPr/>
        </p:nvCxnSpPr>
        <p:spPr>
          <a:xfrm>
            <a:off x="537888" y="4092841"/>
            <a:ext cx="23291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9" name="Image 8">
            <a:extLst>
              <a:ext uri="{FF2B5EF4-FFF2-40B4-BE49-F238E27FC236}">
                <a16:creationId xmlns:a16="http://schemas.microsoft.com/office/drawing/2014/main" id="{ADCE092B-C0C8-4147-8B31-3A1EF6F7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180515"/>
            <a:ext cx="3849345" cy="3237052"/>
          </a:xfrm>
          <a:prstGeom prst="rect">
            <a:avLst/>
          </a:prstGeom>
        </p:spPr>
      </p:pic>
      <p:pic>
        <p:nvPicPr>
          <p:cNvPr id="5122" name="Picture 2" descr="Afficher l’image source">
            <a:extLst>
              <a:ext uri="{FF2B5EF4-FFF2-40B4-BE49-F238E27FC236}">
                <a16:creationId xmlns:a16="http://schemas.microsoft.com/office/drawing/2014/main" id="{DF8AFB6F-BD13-4623-884A-EC62657A4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262" y="4540107"/>
            <a:ext cx="2930016" cy="195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64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966</Words>
  <Application>Microsoft Office PowerPoint</Application>
  <PresentationFormat>Grand écran</PresentationFormat>
  <Paragraphs>73</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Andika Basic</vt:lpstr>
      <vt:lpstr>Arial</vt:lpstr>
      <vt:lpstr>Calibri</vt:lpstr>
      <vt:lpstr>Calibri Light</vt:lpstr>
      <vt:lpstr>Thème Office</vt:lpstr>
      <vt:lpstr>Projet d’accueil et d’intégration des élèves primo-arrivants ou assimilés</vt:lpstr>
      <vt:lpstr>Présentation PowerPoint</vt:lpstr>
      <vt:lpstr>Présentation PowerPoint</vt:lpstr>
      <vt:lpstr>Les objectifs de notre classe Daspa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d’accueil et d’intégration des élèves primo-arrivants ou assimilés</dc:title>
  <dc:creator>Carine Destatte</dc:creator>
  <cp:lastModifiedBy>Carine Destatte</cp:lastModifiedBy>
  <cp:revision>6</cp:revision>
  <cp:lastPrinted>2022-02-04T10:39:40Z</cp:lastPrinted>
  <dcterms:created xsi:type="dcterms:W3CDTF">2022-02-03T14:00:28Z</dcterms:created>
  <dcterms:modified xsi:type="dcterms:W3CDTF">2025-01-30T07:49:23Z</dcterms:modified>
</cp:coreProperties>
</file>